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34"/>
  </p:notesMasterIdLst>
  <p:sldIdLst>
    <p:sldId id="257" r:id="rId2"/>
    <p:sldId id="258" r:id="rId3"/>
    <p:sldId id="298" r:id="rId4"/>
    <p:sldId id="308" r:id="rId5"/>
    <p:sldId id="327" r:id="rId6"/>
    <p:sldId id="328" r:id="rId7"/>
    <p:sldId id="299" r:id="rId8"/>
    <p:sldId id="311" r:id="rId9"/>
    <p:sldId id="307" r:id="rId10"/>
    <p:sldId id="312" r:id="rId11"/>
    <p:sldId id="320" r:id="rId12"/>
    <p:sldId id="321" r:id="rId13"/>
    <p:sldId id="322" r:id="rId14"/>
    <p:sldId id="323" r:id="rId15"/>
    <p:sldId id="325" r:id="rId16"/>
    <p:sldId id="326" r:id="rId17"/>
    <p:sldId id="300" r:id="rId18"/>
    <p:sldId id="315" r:id="rId19"/>
    <p:sldId id="314" r:id="rId20"/>
    <p:sldId id="304" r:id="rId21"/>
    <p:sldId id="301" r:id="rId22"/>
    <p:sldId id="316" r:id="rId23"/>
    <p:sldId id="317" r:id="rId24"/>
    <p:sldId id="302" r:id="rId25"/>
    <p:sldId id="329" r:id="rId26"/>
    <p:sldId id="303" r:id="rId27"/>
    <p:sldId id="330" r:id="rId28"/>
    <p:sldId id="333" r:id="rId29"/>
    <p:sldId id="331" r:id="rId30"/>
    <p:sldId id="332" r:id="rId31"/>
    <p:sldId id="305" r:id="rId32"/>
    <p:sldId id="306" r:id="rId33"/>
  </p:sldIdLst>
  <p:sldSz cx="18288000" cy="10288588"/>
  <p:notesSz cx="6858000" cy="9144000"/>
  <p:embeddedFontLst>
    <p:embeddedFont>
      <p:font typeface="Arial Rounded MT Bold" panose="020F0704030504030204" pitchFamily="34" charset="0"/>
      <p:regular r:id="rId35"/>
    </p:embeddedFont>
    <p:embeddedFont>
      <p:font typeface="Calibri" panose="020F0502020204030204" pitchFamily="34" charset="0"/>
      <p:regular r:id="rId36"/>
      <p:bold r:id="rId37"/>
      <p:italic r:id="rId38"/>
      <p:boldItalic r:id="rId39"/>
    </p:embeddedFont>
    <p:embeddedFont>
      <p:font typeface="Cambria Math" panose="02040503050406030204" pitchFamily="18" charset="0"/>
      <p:regular r:id="rId40"/>
    </p:embeddedFont>
    <p:embeddedFont>
      <p:font typeface="Kaleko 105 Round" panose="020B0503030000060004"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0CBE935-3E8E-5D0F-1432-F0C276401141}" name="Mark Robson" initials="MR" userId="1e98e344844b26ab" providerId="Windows Live"/>
  <p188:author id="{681A68BC-38B7-72B1-FF27-DD44C177194E}" name="Rebecca Elliott" initials="RE" userId="S::re@camecon.com::9f9ab8f7-1a25-4c1b-bf58-cd9e5b68ce6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BD8E"/>
    <a:srgbClr val="8BE8CB"/>
    <a:srgbClr val="D81E5A"/>
    <a:srgbClr val="8DE8CC"/>
    <a:srgbClr val="009FE3"/>
    <a:srgbClr val="0C1F2C"/>
    <a:srgbClr val="8CE8CB"/>
    <a:srgbClr val="0A1F2C"/>
    <a:srgbClr val="00A0E3"/>
    <a:srgbClr val="B5C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p:normalViewPr>
  <p:slideViewPr>
    <p:cSldViewPr snapToGrid="0">
      <p:cViewPr varScale="1">
        <p:scale>
          <a:sx n="72" d="100"/>
          <a:sy n="72" d="100"/>
        </p:scale>
        <p:origin x="78"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3B73C-DCF0-B445-9B25-ABA3DFDD8FF0}"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56C43C-2F43-6C48-AC07-2144972437C6}" type="slidenum">
              <a:rPr lang="en-US" smtClean="0"/>
              <a:t>‹#›</a:t>
            </a:fld>
            <a:endParaRPr lang="en-US"/>
          </a:p>
        </p:txBody>
      </p:sp>
    </p:spTree>
    <p:extLst>
      <p:ext uri="{BB962C8B-B14F-4D97-AF65-F5344CB8AC3E}">
        <p14:creationId xmlns:p14="http://schemas.microsoft.com/office/powerpoint/2010/main" val="3858013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C8A18C4-6059-7E0B-F9C1-692A3190A66E}"/>
              </a:ext>
            </a:extLst>
          </p:cNvPr>
          <p:cNvPicPr>
            <a:picLocks noChangeAspect="1"/>
          </p:cNvPicPr>
          <p:nvPr userDrawn="1"/>
        </p:nvPicPr>
        <p:blipFill>
          <a:blip r:embed="rId2"/>
          <a:stretch>
            <a:fillRect/>
          </a:stretch>
        </p:blipFill>
        <p:spPr>
          <a:xfrm>
            <a:off x="164387" y="164388"/>
            <a:ext cx="17959225" cy="9910700"/>
          </a:xfrm>
          <a:prstGeom prst="rect">
            <a:avLst/>
          </a:prstGeom>
        </p:spPr>
      </p:pic>
      <p:sp>
        <p:nvSpPr>
          <p:cNvPr id="7" name="Rectangle 6">
            <a:extLst>
              <a:ext uri="{FF2B5EF4-FFF2-40B4-BE49-F238E27FC236}">
                <a16:creationId xmlns:a16="http://schemas.microsoft.com/office/drawing/2014/main" id="{F0D9F8E1-AB60-A379-BBA4-42CB47D0E801}"/>
              </a:ext>
            </a:extLst>
          </p:cNvPr>
          <p:cNvSpPr/>
          <p:nvPr userDrawn="1"/>
        </p:nvSpPr>
        <p:spPr>
          <a:xfrm>
            <a:off x="12060238" y="0"/>
            <a:ext cx="6227762" cy="10288588"/>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12729460" y="5643796"/>
            <a:ext cx="5148262" cy="1921833"/>
          </a:xfrm>
        </p:spPr>
        <p:txBody>
          <a:bodyPr lIns="0" tIns="0" rIns="0" bIns="0">
            <a:normAutofit/>
          </a:bodyPr>
          <a:lstStyle>
            <a:lvl1pPr marL="0" indent="0" algn="l">
              <a:lnSpc>
                <a:spcPct val="110000"/>
              </a:lnSpc>
              <a:spcBef>
                <a:spcPts val="0"/>
              </a:spcBef>
              <a:buNone/>
              <a:defRPr sz="23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dirty="0"/>
              <a:t>Subtitle of report to go here </a:t>
            </a:r>
            <a:br>
              <a:rPr lang="en-GB" dirty="0"/>
            </a:br>
            <a:r>
              <a:rPr lang="en-GB" dirty="0"/>
              <a:t>or and other information needed</a:t>
            </a:r>
            <a:endParaRPr lang="en-US" dirty="0"/>
          </a:p>
        </p:txBody>
      </p:sp>
      <p:sp>
        <p:nvSpPr>
          <p:cNvPr id="2" name="Title 1"/>
          <p:cNvSpPr>
            <a:spLocks noGrp="1"/>
          </p:cNvSpPr>
          <p:nvPr>
            <p:ph type="ctrTitle" hasCustomPrompt="1"/>
          </p:nvPr>
        </p:nvSpPr>
        <p:spPr>
          <a:xfrm>
            <a:off x="12744454" y="1791325"/>
            <a:ext cx="5148262" cy="3335266"/>
          </a:xfrm>
        </p:spPr>
        <p:txBody>
          <a:bodyPr lIns="0" tIns="0" rIns="0" bIns="0" anchor="b">
            <a:normAutofit/>
          </a:bodyPr>
          <a:lstStyle>
            <a:lvl1pPr algn="l">
              <a:lnSpc>
                <a:spcPct val="110000"/>
              </a:lnSpc>
              <a:defRPr sz="5200" spc="0" baseline="0">
                <a:solidFill>
                  <a:schemeClr val="bg1"/>
                </a:solidFill>
              </a:defRPr>
            </a:lvl1pPr>
          </a:lstStyle>
          <a:p>
            <a:r>
              <a:rPr lang="en-GB" dirty="0"/>
              <a:t>Presentation title to go here</a:t>
            </a:r>
            <a:endParaRPr lang="en-US" dirty="0"/>
          </a:p>
        </p:txBody>
      </p:sp>
      <p:sp>
        <p:nvSpPr>
          <p:cNvPr id="11" name="Text Placeholder 10">
            <a:extLst>
              <a:ext uri="{FF2B5EF4-FFF2-40B4-BE49-F238E27FC236}">
                <a16:creationId xmlns:a16="http://schemas.microsoft.com/office/drawing/2014/main" id="{B2B6885A-B051-6F63-200B-D804FA0C6080}"/>
              </a:ext>
            </a:extLst>
          </p:cNvPr>
          <p:cNvSpPr>
            <a:spLocks noGrp="1"/>
          </p:cNvSpPr>
          <p:nvPr>
            <p:ph type="body" sz="quarter" idx="10" hasCustomPrompt="1"/>
          </p:nvPr>
        </p:nvSpPr>
        <p:spPr>
          <a:xfrm>
            <a:off x="12744450" y="8350510"/>
            <a:ext cx="5133272" cy="201379"/>
          </a:xfrm>
        </p:spPr>
        <p:txBody>
          <a:bodyPr lIns="0" tIns="0" rIns="0" bIns="0">
            <a:noAutofit/>
          </a:bodyPr>
          <a:lstStyle>
            <a:lvl1pPr marL="0" indent="0">
              <a:buNone/>
              <a:defRPr sz="1200" b="1">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NAME OF CLIENT</a:t>
            </a:r>
            <a:endParaRPr lang="en-US" dirty="0"/>
          </a:p>
        </p:txBody>
      </p:sp>
      <p:sp>
        <p:nvSpPr>
          <p:cNvPr id="12" name="Text Placeholder 10">
            <a:extLst>
              <a:ext uri="{FF2B5EF4-FFF2-40B4-BE49-F238E27FC236}">
                <a16:creationId xmlns:a16="http://schemas.microsoft.com/office/drawing/2014/main" id="{3952E328-27F5-621A-9DC5-947C9B175DC4}"/>
              </a:ext>
            </a:extLst>
          </p:cNvPr>
          <p:cNvSpPr>
            <a:spLocks noGrp="1"/>
          </p:cNvSpPr>
          <p:nvPr>
            <p:ph type="body" sz="quarter" idx="11" hasCustomPrompt="1"/>
          </p:nvPr>
        </p:nvSpPr>
        <p:spPr>
          <a:xfrm>
            <a:off x="12744450" y="8730562"/>
            <a:ext cx="5133272" cy="201379"/>
          </a:xfrm>
        </p:spPr>
        <p:txBody>
          <a:bodyPr lIns="0" tIns="0" rIns="0" bIns="0">
            <a:noAutofit/>
          </a:bodyPr>
          <a:lstStyle>
            <a:lvl1pPr marL="0" indent="0">
              <a:buNone/>
              <a:defRPr sz="1200" b="1">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DATE OF DOCUMENT</a:t>
            </a:r>
            <a:endParaRPr lang="en-US" dirty="0"/>
          </a:p>
        </p:txBody>
      </p:sp>
      <p:sp>
        <p:nvSpPr>
          <p:cNvPr id="13" name="Text Placeholder 10">
            <a:extLst>
              <a:ext uri="{FF2B5EF4-FFF2-40B4-BE49-F238E27FC236}">
                <a16:creationId xmlns:a16="http://schemas.microsoft.com/office/drawing/2014/main" id="{E2BF48BC-8BCD-D902-2E7F-026C925435A2}"/>
              </a:ext>
            </a:extLst>
          </p:cNvPr>
          <p:cNvSpPr>
            <a:spLocks noGrp="1"/>
          </p:cNvSpPr>
          <p:nvPr>
            <p:ph type="body" sz="quarter" idx="12" hasCustomPrompt="1"/>
          </p:nvPr>
        </p:nvSpPr>
        <p:spPr>
          <a:xfrm>
            <a:off x="12744450" y="9112811"/>
            <a:ext cx="5133272" cy="201379"/>
          </a:xfrm>
        </p:spPr>
        <p:txBody>
          <a:bodyPr lIns="0" tIns="0" rIns="0" bIns="0">
            <a:noAutofit/>
          </a:bodyPr>
          <a:lstStyle>
            <a:lvl1pPr marL="0" indent="0">
              <a:buNone/>
              <a:defRPr sz="1200" b="1">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VERSION NUMBER IF REQUIRED</a:t>
            </a:r>
            <a:endParaRPr lang="en-US" dirty="0"/>
          </a:p>
        </p:txBody>
      </p:sp>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189843" y="407456"/>
            <a:ext cx="2706752" cy="1131180"/>
          </a:xfrm>
          <a:prstGeom prst="rect">
            <a:avLst/>
          </a:prstGeom>
        </p:spPr>
      </p:pic>
    </p:spTree>
    <p:extLst>
      <p:ext uri="{BB962C8B-B14F-4D97-AF65-F5344CB8AC3E}">
        <p14:creationId xmlns:p14="http://schemas.microsoft.com/office/powerpoint/2010/main" val="365838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3" y="586576"/>
            <a:ext cx="14408427" cy="1317824"/>
          </a:xfrm>
        </p:spPr>
        <p:txBody>
          <a:bodyPr lIns="0" tIns="0" rIns="0" bIns="0" anchor="t">
            <a:noAutofit/>
          </a:bodyPr>
          <a:lstStyle>
            <a:lvl1pPr>
              <a:defRPr sz="8200" spc="30" baseline="0">
                <a:solidFill>
                  <a:srgbClr val="0C1F2C"/>
                </a:solidFill>
              </a:defRPr>
            </a:lvl1pPr>
          </a:lstStyle>
          <a:p>
            <a:r>
              <a:rPr lang="en-GB" dirty="0"/>
              <a:t>Chart</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6" name="Text Placeholder 5">
            <a:extLst>
              <a:ext uri="{FF2B5EF4-FFF2-40B4-BE49-F238E27FC236}">
                <a16:creationId xmlns:a16="http://schemas.microsoft.com/office/drawing/2014/main" id="{29BDD616-F5EC-AC42-AB87-57563AB53EDA}"/>
              </a:ext>
            </a:extLst>
          </p:cNvPr>
          <p:cNvSpPr>
            <a:spLocks noGrp="1"/>
          </p:cNvSpPr>
          <p:nvPr>
            <p:ph type="body" sz="quarter" idx="10" hasCustomPrompt="1"/>
          </p:nvPr>
        </p:nvSpPr>
        <p:spPr>
          <a:xfrm>
            <a:off x="10391343" y="2432994"/>
            <a:ext cx="6486525" cy="7305675"/>
          </a:xfrm>
        </p:spPr>
        <p:txBody>
          <a:bodyPr>
            <a:normAutofit/>
          </a:bodyPr>
          <a:lstStyle>
            <a:lvl1pPr>
              <a:defRPr sz="3200">
                <a:solidFill>
                  <a:schemeClr val="tx1"/>
                </a:solidFill>
              </a:defRPr>
            </a:lvl1pPr>
          </a:lstStyle>
          <a:p>
            <a:pPr lvl="0"/>
            <a:r>
              <a:rPr lang="en-GB" dirty="0"/>
              <a:t>Click here to add text</a:t>
            </a:r>
          </a:p>
        </p:txBody>
      </p:sp>
    </p:spTree>
    <p:extLst>
      <p:ext uri="{BB962C8B-B14F-4D97-AF65-F5344CB8AC3E}">
        <p14:creationId xmlns:p14="http://schemas.microsoft.com/office/powerpoint/2010/main" val="3586024801"/>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guide id="3" pos="226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0C1F2C"/>
        </a:solidFill>
        <a:effectLst/>
      </p:bgPr>
    </p:bg>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9262D636-3B24-A933-0F4A-A0E380C64BE2}"/>
              </a:ext>
            </a:extLst>
          </p:cNvPr>
          <p:cNvPicPr>
            <a:picLocks noChangeAspect="1"/>
          </p:cNvPicPr>
          <p:nvPr userDrawn="1"/>
        </p:nvPicPr>
        <p:blipFill>
          <a:blip r:embed="rId2">
            <a:alphaModFix amt="50000"/>
          </a:blip>
          <a:stretch>
            <a:fillRect/>
          </a:stretch>
        </p:blipFill>
        <p:spPr>
          <a:xfrm>
            <a:off x="1427922" y="1956870"/>
            <a:ext cx="2633869" cy="2280778"/>
          </a:xfrm>
          <a:prstGeom prst="rect">
            <a:avLst/>
          </a:prstGeom>
        </p:spPr>
      </p:pic>
      <p:sp>
        <p:nvSpPr>
          <p:cNvPr id="2" name="Title 1"/>
          <p:cNvSpPr>
            <a:spLocks noGrp="1"/>
          </p:cNvSpPr>
          <p:nvPr>
            <p:ph type="ctrTitle" hasCustomPrompt="1"/>
          </p:nvPr>
        </p:nvSpPr>
        <p:spPr>
          <a:xfrm>
            <a:off x="2710693" y="2447308"/>
            <a:ext cx="12761222" cy="4993787"/>
          </a:xfrm>
        </p:spPr>
        <p:txBody>
          <a:bodyPr lIns="0" tIns="0" rIns="0" bIns="0" anchor="ctr">
            <a:normAutofit/>
          </a:bodyPr>
          <a:lstStyle>
            <a:lvl1pPr algn="ctr">
              <a:lnSpc>
                <a:spcPct val="120000"/>
              </a:lnSpc>
              <a:defRPr sz="5200" spc="0" baseline="0">
                <a:solidFill>
                  <a:schemeClr val="bg1"/>
                </a:solidFill>
              </a:defRPr>
            </a:lvl1pPr>
          </a:lstStyle>
          <a:p>
            <a:r>
              <a:rPr lang="en-GB" dirty="0"/>
              <a:t>In a world swamped with information and data, we provide clear insights based on rigorous and independent economic modelling and analysis.</a:t>
            </a:r>
            <a:endParaRPr lang="en-US" dirty="0"/>
          </a:p>
        </p:txBody>
      </p:sp>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913979" y="771891"/>
            <a:ext cx="1605395" cy="670911"/>
          </a:xfrm>
          <a:prstGeom prst="rect">
            <a:avLst/>
          </a:prstGeom>
        </p:spPr>
      </p:pic>
      <p:cxnSp>
        <p:nvCxnSpPr>
          <p:cNvPr id="5" name="Straight Connector 4">
            <a:extLst>
              <a:ext uri="{FF2B5EF4-FFF2-40B4-BE49-F238E27FC236}">
                <a16:creationId xmlns:a16="http://schemas.microsoft.com/office/drawing/2014/main" id="{682AD191-851F-C3B7-6605-1D0EBEB0EAEF}"/>
              </a:ext>
            </a:extLst>
          </p:cNvPr>
          <p:cNvCxnSpPr>
            <a:cxnSpLocks/>
          </p:cNvCxnSpPr>
          <p:nvPr userDrawn="1"/>
        </p:nvCxnSpPr>
        <p:spPr>
          <a:xfrm>
            <a:off x="764382" y="9017795"/>
            <a:ext cx="167592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092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0C1F2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8EB1B6-D98E-CA75-FF85-7F1C64A5AB41}"/>
              </a:ext>
            </a:extLst>
          </p:cNvPr>
          <p:cNvSpPr/>
          <p:nvPr userDrawn="1"/>
        </p:nvSpPr>
        <p:spPr>
          <a:xfrm>
            <a:off x="0" y="5144294"/>
            <a:ext cx="18288000" cy="368610"/>
          </a:xfrm>
          <a:prstGeom prst="rect">
            <a:avLst/>
          </a:prstGeom>
          <a:gradFill>
            <a:gsLst>
              <a:gs pos="0">
                <a:srgbClr val="0C1F2C"/>
              </a:gs>
              <a:gs pos="100000">
                <a:srgbClr val="009FE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64382" y="431865"/>
            <a:ext cx="11284711" cy="1350962"/>
          </a:xfrm>
        </p:spPr>
        <p:txBody>
          <a:bodyPr lIns="0" tIns="0" rIns="0" bIns="0" anchor="t">
            <a:normAutofit/>
          </a:bodyPr>
          <a:lstStyle>
            <a:lvl1pPr algn="l">
              <a:lnSpc>
                <a:spcPct val="120000"/>
              </a:lnSpc>
              <a:defRPr sz="8200" spc="0" baseline="0">
                <a:solidFill>
                  <a:schemeClr val="bg1"/>
                </a:solidFill>
              </a:defRPr>
            </a:lvl1pPr>
          </a:lstStyle>
          <a:p>
            <a:r>
              <a:rPr lang="en-GB" dirty="0"/>
              <a:t>Our history</a:t>
            </a:r>
            <a:endParaRPr lang="en-US" dirty="0"/>
          </a:p>
        </p:txBody>
      </p:sp>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913979" y="771891"/>
            <a:ext cx="1605395" cy="670911"/>
          </a:xfrm>
          <a:prstGeom prst="rect">
            <a:avLst/>
          </a:prstGeom>
        </p:spPr>
      </p:pic>
      <p:cxnSp>
        <p:nvCxnSpPr>
          <p:cNvPr id="5" name="Straight Connector 4">
            <a:extLst>
              <a:ext uri="{FF2B5EF4-FFF2-40B4-BE49-F238E27FC236}">
                <a16:creationId xmlns:a16="http://schemas.microsoft.com/office/drawing/2014/main" id="{682AD191-851F-C3B7-6605-1D0EBEB0EAEF}"/>
              </a:ext>
            </a:extLst>
          </p:cNvPr>
          <p:cNvCxnSpPr>
            <a:cxnSpLocks/>
          </p:cNvCxnSpPr>
          <p:nvPr userDrawn="1"/>
        </p:nvCxnSpPr>
        <p:spPr>
          <a:xfrm>
            <a:off x="764382" y="9017795"/>
            <a:ext cx="167592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10">
            <a:extLst>
              <a:ext uri="{FF2B5EF4-FFF2-40B4-BE49-F238E27FC236}">
                <a16:creationId xmlns:a16="http://schemas.microsoft.com/office/drawing/2014/main" id="{9E958EC9-CC5B-5025-F1F8-1636F9AA4539}"/>
              </a:ext>
            </a:extLst>
          </p:cNvPr>
          <p:cNvSpPr>
            <a:spLocks noGrp="1"/>
          </p:cNvSpPr>
          <p:nvPr>
            <p:ph type="body" sz="quarter" idx="14" hasCustomPrompt="1"/>
          </p:nvPr>
        </p:nvSpPr>
        <p:spPr>
          <a:xfrm>
            <a:off x="967684" y="4878112"/>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1975</a:t>
            </a:r>
            <a:endParaRPr lang="en-US" dirty="0"/>
          </a:p>
        </p:txBody>
      </p:sp>
      <p:sp>
        <p:nvSpPr>
          <p:cNvPr id="9" name="Text Placeholder 10">
            <a:extLst>
              <a:ext uri="{FF2B5EF4-FFF2-40B4-BE49-F238E27FC236}">
                <a16:creationId xmlns:a16="http://schemas.microsoft.com/office/drawing/2014/main" id="{0BAA85AB-F379-006B-7C36-8B6B24C81A80}"/>
              </a:ext>
            </a:extLst>
          </p:cNvPr>
          <p:cNvSpPr>
            <a:spLocks noGrp="1"/>
          </p:cNvSpPr>
          <p:nvPr>
            <p:ph type="body" sz="quarter" idx="15" hasCustomPrompt="1"/>
          </p:nvPr>
        </p:nvSpPr>
        <p:spPr>
          <a:xfrm>
            <a:off x="2526976"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1980</a:t>
            </a:r>
            <a:endParaRPr lang="en-US" dirty="0"/>
          </a:p>
        </p:txBody>
      </p:sp>
      <p:sp>
        <p:nvSpPr>
          <p:cNvPr id="11" name="Text Placeholder 10">
            <a:extLst>
              <a:ext uri="{FF2B5EF4-FFF2-40B4-BE49-F238E27FC236}">
                <a16:creationId xmlns:a16="http://schemas.microsoft.com/office/drawing/2014/main" id="{168A15E0-6024-042A-0235-CEE98291F4B0}"/>
              </a:ext>
            </a:extLst>
          </p:cNvPr>
          <p:cNvSpPr>
            <a:spLocks noGrp="1"/>
          </p:cNvSpPr>
          <p:nvPr>
            <p:ph type="body" sz="quarter" idx="16" hasCustomPrompt="1"/>
          </p:nvPr>
        </p:nvSpPr>
        <p:spPr>
          <a:xfrm>
            <a:off x="4089477" y="4878596"/>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1985</a:t>
            </a:r>
            <a:endParaRPr lang="en-US" dirty="0"/>
          </a:p>
        </p:txBody>
      </p:sp>
      <p:sp>
        <p:nvSpPr>
          <p:cNvPr id="12" name="Text Placeholder 10">
            <a:extLst>
              <a:ext uri="{FF2B5EF4-FFF2-40B4-BE49-F238E27FC236}">
                <a16:creationId xmlns:a16="http://schemas.microsoft.com/office/drawing/2014/main" id="{7D264807-BF53-7FCD-6893-AA2DD544E91E}"/>
              </a:ext>
            </a:extLst>
          </p:cNvPr>
          <p:cNvSpPr>
            <a:spLocks noGrp="1"/>
          </p:cNvSpPr>
          <p:nvPr>
            <p:ph type="body" sz="quarter" idx="17" hasCustomPrompt="1"/>
          </p:nvPr>
        </p:nvSpPr>
        <p:spPr>
          <a:xfrm>
            <a:off x="5640580"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1990</a:t>
            </a:r>
            <a:endParaRPr lang="en-US" dirty="0"/>
          </a:p>
        </p:txBody>
      </p:sp>
      <p:sp>
        <p:nvSpPr>
          <p:cNvPr id="13" name="Text Placeholder 10">
            <a:extLst>
              <a:ext uri="{FF2B5EF4-FFF2-40B4-BE49-F238E27FC236}">
                <a16:creationId xmlns:a16="http://schemas.microsoft.com/office/drawing/2014/main" id="{9C25BA03-CB71-5DB7-226F-DF211A7969AA}"/>
              </a:ext>
            </a:extLst>
          </p:cNvPr>
          <p:cNvSpPr>
            <a:spLocks noGrp="1"/>
          </p:cNvSpPr>
          <p:nvPr>
            <p:ph type="body" sz="quarter" idx="18" hasCustomPrompt="1"/>
          </p:nvPr>
        </p:nvSpPr>
        <p:spPr>
          <a:xfrm>
            <a:off x="7204854" y="4878112"/>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1995</a:t>
            </a:r>
            <a:endParaRPr lang="en-US" dirty="0"/>
          </a:p>
        </p:txBody>
      </p:sp>
      <p:sp>
        <p:nvSpPr>
          <p:cNvPr id="14" name="Text Placeholder 10">
            <a:extLst>
              <a:ext uri="{FF2B5EF4-FFF2-40B4-BE49-F238E27FC236}">
                <a16:creationId xmlns:a16="http://schemas.microsoft.com/office/drawing/2014/main" id="{94140A92-1A62-366C-00EA-00444C5EA5C6}"/>
              </a:ext>
            </a:extLst>
          </p:cNvPr>
          <p:cNvSpPr>
            <a:spLocks noGrp="1"/>
          </p:cNvSpPr>
          <p:nvPr>
            <p:ph type="body" sz="quarter" idx="19" hasCustomPrompt="1"/>
          </p:nvPr>
        </p:nvSpPr>
        <p:spPr>
          <a:xfrm>
            <a:off x="8763808"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2000</a:t>
            </a:r>
            <a:endParaRPr lang="en-US" dirty="0"/>
          </a:p>
        </p:txBody>
      </p:sp>
      <p:sp>
        <p:nvSpPr>
          <p:cNvPr id="15" name="Text Placeholder 10">
            <a:extLst>
              <a:ext uri="{FF2B5EF4-FFF2-40B4-BE49-F238E27FC236}">
                <a16:creationId xmlns:a16="http://schemas.microsoft.com/office/drawing/2014/main" id="{FEA14915-0C5A-8436-6900-2939293E8276}"/>
              </a:ext>
            </a:extLst>
          </p:cNvPr>
          <p:cNvSpPr>
            <a:spLocks noGrp="1"/>
          </p:cNvSpPr>
          <p:nvPr>
            <p:ph type="body" sz="quarter" idx="20" hasCustomPrompt="1"/>
          </p:nvPr>
        </p:nvSpPr>
        <p:spPr>
          <a:xfrm>
            <a:off x="10328597" y="4878112"/>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2005</a:t>
            </a:r>
            <a:endParaRPr lang="en-US" dirty="0"/>
          </a:p>
        </p:txBody>
      </p:sp>
      <p:sp>
        <p:nvSpPr>
          <p:cNvPr id="16" name="Text Placeholder 10">
            <a:extLst>
              <a:ext uri="{FF2B5EF4-FFF2-40B4-BE49-F238E27FC236}">
                <a16:creationId xmlns:a16="http://schemas.microsoft.com/office/drawing/2014/main" id="{8494CB0A-8BDE-3BD9-6A67-BC9BB617951B}"/>
              </a:ext>
            </a:extLst>
          </p:cNvPr>
          <p:cNvSpPr>
            <a:spLocks noGrp="1"/>
          </p:cNvSpPr>
          <p:nvPr>
            <p:ph type="body" sz="quarter" idx="21" hasCustomPrompt="1"/>
          </p:nvPr>
        </p:nvSpPr>
        <p:spPr>
          <a:xfrm>
            <a:off x="11887036"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2010</a:t>
            </a:r>
            <a:endParaRPr lang="en-US" dirty="0"/>
          </a:p>
        </p:txBody>
      </p:sp>
      <p:sp>
        <p:nvSpPr>
          <p:cNvPr id="17" name="Text Placeholder 10">
            <a:extLst>
              <a:ext uri="{FF2B5EF4-FFF2-40B4-BE49-F238E27FC236}">
                <a16:creationId xmlns:a16="http://schemas.microsoft.com/office/drawing/2014/main" id="{1EE61D67-521C-2E84-5BB2-C994F9A1E43E}"/>
              </a:ext>
            </a:extLst>
          </p:cNvPr>
          <p:cNvSpPr>
            <a:spLocks noGrp="1"/>
          </p:cNvSpPr>
          <p:nvPr>
            <p:ph type="body" sz="quarter" idx="22" hasCustomPrompt="1"/>
          </p:nvPr>
        </p:nvSpPr>
        <p:spPr>
          <a:xfrm>
            <a:off x="13442024" y="4878112"/>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2015</a:t>
            </a:r>
            <a:endParaRPr lang="en-US" dirty="0"/>
          </a:p>
        </p:txBody>
      </p:sp>
      <p:sp>
        <p:nvSpPr>
          <p:cNvPr id="19" name="Text Placeholder 10">
            <a:extLst>
              <a:ext uri="{FF2B5EF4-FFF2-40B4-BE49-F238E27FC236}">
                <a16:creationId xmlns:a16="http://schemas.microsoft.com/office/drawing/2014/main" id="{1C6A12D8-F74C-A008-7ADC-B02ACF1F2683}"/>
              </a:ext>
            </a:extLst>
          </p:cNvPr>
          <p:cNvSpPr>
            <a:spLocks noGrp="1"/>
          </p:cNvSpPr>
          <p:nvPr>
            <p:ph type="body" sz="quarter" idx="23" hasCustomPrompt="1"/>
          </p:nvPr>
        </p:nvSpPr>
        <p:spPr>
          <a:xfrm>
            <a:off x="15003848"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2020</a:t>
            </a:r>
            <a:endParaRPr lang="en-US" dirty="0"/>
          </a:p>
        </p:txBody>
      </p:sp>
      <p:sp>
        <p:nvSpPr>
          <p:cNvPr id="20" name="Text Placeholder 10">
            <a:extLst>
              <a:ext uri="{FF2B5EF4-FFF2-40B4-BE49-F238E27FC236}">
                <a16:creationId xmlns:a16="http://schemas.microsoft.com/office/drawing/2014/main" id="{4CD3846A-D0C0-1044-6ACD-FA5D90A9C779}"/>
              </a:ext>
            </a:extLst>
          </p:cNvPr>
          <p:cNvSpPr>
            <a:spLocks noGrp="1"/>
          </p:cNvSpPr>
          <p:nvPr>
            <p:ph type="body" sz="quarter" idx="24" hasCustomPrompt="1"/>
          </p:nvPr>
        </p:nvSpPr>
        <p:spPr>
          <a:xfrm>
            <a:off x="16558659" y="4880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2025</a:t>
            </a:r>
            <a:endParaRPr lang="en-US" dirty="0"/>
          </a:p>
        </p:txBody>
      </p:sp>
      <p:sp>
        <p:nvSpPr>
          <p:cNvPr id="21" name="Rectangle 20">
            <a:extLst>
              <a:ext uri="{FF2B5EF4-FFF2-40B4-BE49-F238E27FC236}">
                <a16:creationId xmlns:a16="http://schemas.microsoft.com/office/drawing/2014/main" id="{B284B76E-4D1E-7506-EAE9-99A59959F9E0}"/>
              </a:ext>
            </a:extLst>
          </p:cNvPr>
          <p:cNvSpPr/>
          <p:nvPr userDrawn="1"/>
        </p:nvSpPr>
        <p:spPr>
          <a:xfrm>
            <a:off x="268605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987590C-11E1-625C-6999-E203C0172DE5}"/>
              </a:ext>
            </a:extLst>
          </p:cNvPr>
          <p:cNvSpPr/>
          <p:nvPr userDrawn="1"/>
        </p:nvSpPr>
        <p:spPr>
          <a:xfrm>
            <a:off x="4244975"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5631DF-1AE3-33FB-488A-98694100909D}"/>
              </a:ext>
            </a:extLst>
          </p:cNvPr>
          <p:cNvSpPr/>
          <p:nvPr userDrawn="1"/>
        </p:nvSpPr>
        <p:spPr>
          <a:xfrm>
            <a:off x="580390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FE4D53-BBF0-438D-AD46-FA4D2C101C65}"/>
              </a:ext>
            </a:extLst>
          </p:cNvPr>
          <p:cNvSpPr/>
          <p:nvPr userDrawn="1"/>
        </p:nvSpPr>
        <p:spPr>
          <a:xfrm>
            <a:off x="7362825"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8FFDDAE-8F2E-51DE-2279-EB94E7BD2BD4}"/>
              </a:ext>
            </a:extLst>
          </p:cNvPr>
          <p:cNvSpPr/>
          <p:nvPr userDrawn="1"/>
        </p:nvSpPr>
        <p:spPr>
          <a:xfrm>
            <a:off x="892810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546EC69-C64A-0346-83DD-69B588689BF6}"/>
              </a:ext>
            </a:extLst>
          </p:cNvPr>
          <p:cNvSpPr/>
          <p:nvPr userDrawn="1"/>
        </p:nvSpPr>
        <p:spPr>
          <a:xfrm>
            <a:off x="1048385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1278249-5C59-9CCF-DC7F-76A692C24D36}"/>
              </a:ext>
            </a:extLst>
          </p:cNvPr>
          <p:cNvSpPr/>
          <p:nvPr userDrawn="1"/>
        </p:nvSpPr>
        <p:spPr>
          <a:xfrm>
            <a:off x="1204595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D98715E-FD83-B1AC-36F2-756C2CF5EA74}"/>
              </a:ext>
            </a:extLst>
          </p:cNvPr>
          <p:cNvSpPr/>
          <p:nvPr userDrawn="1"/>
        </p:nvSpPr>
        <p:spPr>
          <a:xfrm>
            <a:off x="1360805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7E99427-3491-EA20-BD08-DD1C00C7C5F7}"/>
              </a:ext>
            </a:extLst>
          </p:cNvPr>
          <p:cNvSpPr/>
          <p:nvPr userDrawn="1"/>
        </p:nvSpPr>
        <p:spPr>
          <a:xfrm>
            <a:off x="1516380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483B07-379C-B326-C220-62556B588851}"/>
              </a:ext>
            </a:extLst>
          </p:cNvPr>
          <p:cNvSpPr/>
          <p:nvPr userDrawn="1"/>
        </p:nvSpPr>
        <p:spPr>
          <a:xfrm>
            <a:off x="16716676"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76442B8-3CB2-2496-4747-F8AF71B24576}"/>
              </a:ext>
            </a:extLst>
          </p:cNvPr>
          <p:cNvSpPr/>
          <p:nvPr userDrawn="1"/>
        </p:nvSpPr>
        <p:spPr>
          <a:xfrm>
            <a:off x="1123950" y="5148494"/>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606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with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25885" y="4135438"/>
            <a:ext cx="13236230" cy="2197100"/>
          </a:xfrm>
        </p:spPr>
        <p:txBody>
          <a:bodyPr lIns="0" tIns="0" rIns="0" bIns="0">
            <a:normAutofit/>
          </a:bodyPr>
          <a:lstStyle>
            <a:lvl1pPr algn="ctr">
              <a:defRPr sz="8200" spc="30" baseline="0">
                <a:solidFill>
                  <a:schemeClr val="bg1"/>
                </a:solidFill>
              </a:defRPr>
            </a:lvl1pPr>
          </a:lstStyle>
          <a:p>
            <a:r>
              <a:rPr lang="en-GB" dirty="0"/>
              <a:t>Title here</a:t>
            </a:r>
            <a:endParaRPr lang="en-US" dirty="0"/>
          </a:p>
        </p:txBody>
      </p:sp>
      <p:pic>
        <p:nvPicPr>
          <p:cNvPr id="3" name="Picture 2">
            <a:extLst>
              <a:ext uri="{FF2B5EF4-FFF2-40B4-BE49-F238E27FC236}">
                <a16:creationId xmlns:a16="http://schemas.microsoft.com/office/drawing/2014/main" id="{B4FEAD2F-F38D-A74B-86D9-41011F10510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913979" y="771891"/>
            <a:ext cx="1605395" cy="670911"/>
          </a:xfrm>
          <a:prstGeom prst="rect">
            <a:avLst/>
          </a:prstGeom>
        </p:spPr>
      </p:pic>
    </p:spTree>
    <p:extLst>
      <p:ext uri="{BB962C8B-B14F-4D97-AF65-F5344CB8AC3E}">
        <p14:creationId xmlns:p14="http://schemas.microsoft.com/office/powerpoint/2010/main" val="687999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boxes">
    <p:bg>
      <p:bgPr>
        <a:solidFill>
          <a:srgbClr val="0C1F2C"/>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913979" y="771891"/>
            <a:ext cx="1605395" cy="670911"/>
          </a:xfrm>
          <a:prstGeom prst="rect">
            <a:avLst/>
          </a:prstGeom>
        </p:spPr>
      </p:pic>
      <p:cxnSp>
        <p:nvCxnSpPr>
          <p:cNvPr id="5" name="Straight Connector 4">
            <a:extLst>
              <a:ext uri="{FF2B5EF4-FFF2-40B4-BE49-F238E27FC236}">
                <a16:creationId xmlns:a16="http://schemas.microsoft.com/office/drawing/2014/main" id="{682AD191-851F-C3B7-6605-1D0EBEB0EAEF}"/>
              </a:ext>
            </a:extLst>
          </p:cNvPr>
          <p:cNvCxnSpPr>
            <a:cxnSpLocks/>
          </p:cNvCxnSpPr>
          <p:nvPr userDrawn="1"/>
        </p:nvCxnSpPr>
        <p:spPr>
          <a:xfrm>
            <a:off x="764382" y="9017795"/>
            <a:ext cx="167592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85D0FA2E-8CEF-3F08-F901-93729ED31DC9}"/>
              </a:ext>
            </a:extLst>
          </p:cNvPr>
          <p:cNvSpPr>
            <a:spLocks noGrp="1"/>
          </p:cNvSpPr>
          <p:nvPr>
            <p:ph type="ctrTitle" hasCustomPrompt="1"/>
          </p:nvPr>
        </p:nvSpPr>
        <p:spPr>
          <a:xfrm>
            <a:off x="775527" y="1412119"/>
            <a:ext cx="11284711" cy="1350962"/>
          </a:xfrm>
        </p:spPr>
        <p:txBody>
          <a:bodyPr lIns="0" tIns="0" rIns="0" bIns="0" anchor="t">
            <a:normAutofit/>
          </a:bodyPr>
          <a:lstStyle>
            <a:lvl1pPr algn="l">
              <a:lnSpc>
                <a:spcPct val="120000"/>
              </a:lnSpc>
              <a:defRPr sz="8200" spc="0" baseline="0">
                <a:solidFill>
                  <a:schemeClr val="bg1"/>
                </a:solidFill>
              </a:defRPr>
            </a:lvl1pPr>
          </a:lstStyle>
          <a:p>
            <a:r>
              <a:rPr lang="en-GB" dirty="0"/>
              <a:t>Headline</a:t>
            </a:r>
            <a:endParaRPr lang="en-US" dirty="0"/>
          </a:p>
        </p:txBody>
      </p:sp>
    </p:spTree>
    <p:extLst>
      <p:ext uri="{BB962C8B-B14F-4D97-AF65-F5344CB8AC3E}">
        <p14:creationId xmlns:p14="http://schemas.microsoft.com/office/powerpoint/2010/main" val="2776155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e">
    <p:bg>
      <p:bgPr>
        <a:solidFill>
          <a:srgbClr val="0C1F2C"/>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924733" y="790749"/>
            <a:ext cx="3607894" cy="1507777"/>
          </a:xfrm>
          <a:prstGeom prst="rect">
            <a:avLst/>
          </a:prstGeom>
        </p:spPr>
      </p:pic>
      <p:sp>
        <p:nvSpPr>
          <p:cNvPr id="6" name="TextBox 5">
            <a:extLst>
              <a:ext uri="{FF2B5EF4-FFF2-40B4-BE49-F238E27FC236}">
                <a16:creationId xmlns:a16="http://schemas.microsoft.com/office/drawing/2014/main" id="{AE49D789-A615-BAF9-ABC5-8CC4A97FC007}"/>
              </a:ext>
            </a:extLst>
          </p:cNvPr>
          <p:cNvSpPr txBox="1"/>
          <p:nvPr userDrawn="1"/>
        </p:nvSpPr>
        <p:spPr>
          <a:xfrm>
            <a:off x="5152817" y="9195873"/>
            <a:ext cx="2619583" cy="439287"/>
          </a:xfrm>
          <a:prstGeom prst="rect">
            <a:avLst/>
          </a:prstGeom>
          <a:noFill/>
        </p:spPr>
        <p:txBody>
          <a:bodyPr wrap="square" rtlCol="0" anchor="b">
            <a:spAutoFit/>
          </a:bodyPr>
          <a:lstStyle/>
          <a:p>
            <a:pPr>
              <a:lnSpc>
                <a:spcPct val="125000"/>
              </a:lnSpc>
            </a:pPr>
            <a:r>
              <a:rPr lang="en-US" sz="2000" b="1" i="0" dirty="0" err="1">
                <a:solidFill>
                  <a:schemeClr val="bg1"/>
                </a:solidFill>
                <a:latin typeface="Arial" panose="020B0604020202020204" pitchFamily="34" charset="0"/>
                <a:cs typeface="Arial" panose="020B0604020202020204" pitchFamily="34" charset="0"/>
              </a:rPr>
              <a:t>info@camecon.com</a:t>
            </a:r>
            <a:endParaRPr lang="en-US" sz="2000" b="1" i="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B48DEA2-AD97-95CD-A3AB-8FA904468505}"/>
              </a:ext>
            </a:extLst>
          </p:cNvPr>
          <p:cNvSpPr txBox="1"/>
          <p:nvPr userDrawn="1"/>
        </p:nvSpPr>
        <p:spPr>
          <a:xfrm>
            <a:off x="8399600" y="9195873"/>
            <a:ext cx="2619583" cy="439287"/>
          </a:xfrm>
          <a:prstGeom prst="rect">
            <a:avLst/>
          </a:prstGeom>
          <a:noFill/>
        </p:spPr>
        <p:txBody>
          <a:bodyPr wrap="square" rtlCol="0" anchor="b">
            <a:spAutoFit/>
          </a:bodyPr>
          <a:lstStyle/>
          <a:p>
            <a:pPr>
              <a:lnSpc>
                <a:spcPct val="125000"/>
              </a:lnSpc>
            </a:pPr>
            <a:r>
              <a:rPr lang="en-US" sz="2000" b="1" i="0" dirty="0" err="1">
                <a:solidFill>
                  <a:schemeClr val="bg1"/>
                </a:solidFill>
                <a:latin typeface="Arial" panose="020B0604020202020204" pitchFamily="34" charset="0"/>
                <a:cs typeface="Arial" panose="020B0604020202020204" pitchFamily="34" charset="0"/>
              </a:rPr>
              <a:t>www.camecon.com</a:t>
            </a:r>
            <a:endParaRPr lang="en-US" sz="2000" b="1" i="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54B1B51-6211-162E-09B9-8F034E52219C}"/>
              </a:ext>
            </a:extLst>
          </p:cNvPr>
          <p:cNvSpPr txBox="1"/>
          <p:nvPr userDrawn="1"/>
        </p:nvSpPr>
        <p:spPr>
          <a:xfrm>
            <a:off x="11646383" y="9195873"/>
            <a:ext cx="3246783" cy="439287"/>
          </a:xfrm>
          <a:prstGeom prst="rect">
            <a:avLst/>
          </a:prstGeom>
          <a:noFill/>
        </p:spPr>
        <p:txBody>
          <a:bodyPr wrap="square" rtlCol="0" anchor="b">
            <a:spAutoFit/>
          </a:bodyPr>
          <a:lstStyle/>
          <a:p>
            <a:pPr>
              <a:lnSpc>
                <a:spcPct val="125000"/>
              </a:lnSpc>
            </a:pPr>
            <a:r>
              <a:rPr lang="en-US" sz="2000" b="1" i="0" dirty="0" err="1">
                <a:solidFill>
                  <a:schemeClr val="bg1"/>
                </a:solidFill>
                <a:latin typeface="Arial" panose="020B0604020202020204" pitchFamily="34" charset="0"/>
                <a:cs typeface="Arial" panose="020B0604020202020204" pitchFamily="34" charset="0"/>
              </a:rPr>
              <a:t>cambridge</a:t>
            </a:r>
            <a:r>
              <a:rPr lang="en-US" sz="2000" b="1" i="0" dirty="0">
                <a:solidFill>
                  <a:schemeClr val="bg1"/>
                </a:solidFill>
                <a:latin typeface="Arial" panose="020B0604020202020204" pitchFamily="34" charset="0"/>
                <a:cs typeface="Arial" panose="020B0604020202020204" pitchFamily="34" charset="0"/>
              </a:rPr>
              <a:t>-econometrics</a:t>
            </a:r>
          </a:p>
        </p:txBody>
      </p:sp>
      <p:sp>
        <p:nvSpPr>
          <p:cNvPr id="14" name="TextBox 13">
            <a:extLst>
              <a:ext uri="{FF2B5EF4-FFF2-40B4-BE49-F238E27FC236}">
                <a16:creationId xmlns:a16="http://schemas.microsoft.com/office/drawing/2014/main" id="{742EF352-E6CD-EBBC-DA38-2D30B423BEB3}"/>
              </a:ext>
            </a:extLst>
          </p:cNvPr>
          <p:cNvSpPr txBox="1"/>
          <p:nvPr userDrawn="1"/>
        </p:nvSpPr>
        <p:spPr>
          <a:xfrm>
            <a:off x="15520366" y="9195873"/>
            <a:ext cx="2237547" cy="439287"/>
          </a:xfrm>
          <a:prstGeom prst="rect">
            <a:avLst/>
          </a:prstGeom>
          <a:noFill/>
        </p:spPr>
        <p:txBody>
          <a:bodyPr wrap="square" rtlCol="0" anchor="b">
            <a:spAutoFit/>
          </a:bodyPr>
          <a:lstStyle/>
          <a:p>
            <a:pPr>
              <a:lnSpc>
                <a:spcPct val="125000"/>
              </a:lnSpc>
            </a:pPr>
            <a:r>
              <a:rPr lang="en-US" sz="2000" b="1" i="0" dirty="0" err="1">
                <a:solidFill>
                  <a:schemeClr val="bg1"/>
                </a:solidFill>
                <a:latin typeface="Arial" panose="020B0604020202020204" pitchFamily="34" charset="0"/>
                <a:cs typeface="Arial" panose="020B0604020202020204" pitchFamily="34" charset="0"/>
              </a:rPr>
              <a:t>CambridgeEcon</a:t>
            </a:r>
            <a:endParaRPr lang="en-US" sz="2000" b="1" i="0" dirty="0">
              <a:solidFill>
                <a:schemeClr val="bg1"/>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D6A8F69-47BB-6769-1933-6346F77C48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43242" y="9241248"/>
            <a:ext cx="363591" cy="363591"/>
          </a:xfrm>
          <a:prstGeom prst="rect">
            <a:avLst/>
          </a:prstGeom>
        </p:spPr>
      </p:pic>
      <p:pic>
        <p:nvPicPr>
          <p:cNvPr id="19" name="Picture 18">
            <a:extLst>
              <a:ext uri="{FF2B5EF4-FFF2-40B4-BE49-F238E27FC236}">
                <a16:creationId xmlns:a16="http://schemas.microsoft.com/office/drawing/2014/main" id="{4277247A-8250-DC3A-5FED-422303E78DEE}"/>
              </a:ext>
            </a:extLst>
          </p:cNvPr>
          <p:cNvPicPr>
            <a:picLocks noChangeAspect="1"/>
          </p:cNvPicPr>
          <p:nvPr userDrawn="1"/>
        </p:nvPicPr>
        <p:blipFill>
          <a:blip r:embed="rId4" cstate="email">
            <a:extLst>
              <a:ext uri="{28A0092B-C50C-407E-A947-70E740481C1C}">
                <a14:useLocalDpi xmlns:a14="http://schemas.microsoft.com/office/drawing/2010/main"/>
              </a:ext>
            </a:extLst>
          </a:blip>
          <a:srcRect l="125" r="125"/>
          <a:stretch/>
        </p:blipFill>
        <p:spPr>
          <a:xfrm>
            <a:off x="8016131" y="9241248"/>
            <a:ext cx="362683" cy="363591"/>
          </a:xfrm>
          <a:prstGeom prst="rect">
            <a:avLst/>
          </a:prstGeom>
        </p:spPr>
      </p:pic>
      <p:pic>
        <p:nvPicPr>
          <p:cNvPr id="20" name="Picture 19">
            <a:extLst>
              <a:ext uri="{FF2B5EF4-FFF2-40B4-BE49-F238E27FC236}">
                <a16:creationId xmlns:a16="http://schemas.microsoft.com/office/drawing/2014/main" id="{5490A846-727C-966A-A65B-53888724085F}"/>
              </a:ext>
            </a:extLst>
          </p:cNvPr>
          <p:cNvPicPr>
            <a:picLocks noChangeAspect="1"/>
          </p:cNvPicPr>
          <p:nvPr userDrawn="1"/>
        </p:nvPicPr>
        <p:blipFill>
          <a:blip r:embed="rId5" cstate="email">
            <a:extLst>
              <a:ext uri="{28A0092B-C50C-407E-A947-70E740481C1C}">
                <a14:useLocalDpi xmlns:a14="http://schemas.microsoft.com/office/drawing/2010/main"/>
              </a:ext>
            </a:extLst>
          </a:blip>
          <a:srcRect l="187" r="187"/>
          <a:stretch/>
        </p:blipFill>
        <p:spPr>
          <a:xfrm>
            <a:off x="11239425" y="9241248"/>
            <a:ext cx="362229" cy="363591"/>
          </a:xfrm>
          <a:prstGeom prst="rect">
            <a:avLst/>
          </a:prstGeom>
        </p:spPr>
      </p:pic>
      <p:pic>
        <p:nvPicPr>
          <p:cNvPr id="21" name="Picture 20">
            <a:extLst>
              <a:ext uri="{FF2B5EF4-FFF2-40B4-BE49-F238E27FC236}">
                <a16:creationId xmlns:a16="http://schemas.microsoft.com/office/drawing/2014/main" id="{7417602E-E247-BFB0-F3FC-08B22A6DBC80}"/>
              </a:ext>
            </a:extLst>
          </p:cNvPr>
          <p:cNvPicPr>
            <a:picLocks noChangeAspect="1"/>
          </p:cNvPicPr>
          <p:nvPr userDrawn="1"/>
        </p:nvPicPr>
        <p:blipFill>
          <a:blip r:embed="rId6" cstate="email">
            <a:extLst>
              <a:ext uri="{28A0092B-C50C-407E-A947-70E740481C1C}">
                <a14:useLocalDpi xmlns:a14="http://schemas.microsoft.com/office/drawing/2010/main"/>
              </a:ext>
            </a:extLst>
          </a:blip>
          <a:srcRect l="219" r="219"/>
          <a:stretch/>
        </p:blipFill>
        <p:spPr>
          <a:xfrm>
            <a:off x="15115686" y="9241248"/>
            <a:ext cx="362000" cy="363591"/>
          </a:xfrm>
          <a:prstGeom prst="rect">
            <a:avLst/>
          </a:prstGeom>
        </p:spPr>
      </p:pic>
    </p:spTree>
    <p:extLst>
      <p:ext uri="{BB962C8B-B14F-4D97-AF65-F5344CB8AC3E}">
        <p14:creationId xmlns:p14="http://schemas.microsoft.com/office/powerpoint/2010/main" val="1788174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C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406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7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476F060-66E9-E627-1208-997D616C9739}"/>
              </a:ext>
            </a:extLst>
          </p:cNvPr>
          <p:cNvSpPr>
            <a:spLocks noGrp="1"/>
          </p:cNvSpPr>
          <p:nvPr>
            <p:ph type="pic" sz="quarter" idx="13"/>
          </p:nvPr>
        </p:nvSpPr>
        <p:spPr>
          <a:xfrm>
            <a:off x="0" y="369888"/>
            <a:ext cx="9551988" cy="9551589"/>
          </a:xfrm>
        </p:spPr>
        <p:txBody>
          <a:bodyPr/>
          <a:lstStyle/>
          <a:p>
            <a:r>
              <a:rPr lang="en-US"/>
              <a:t>Click icon to add picture</a:t>
            </a:r>
          </a:p>
        </p:txBody>
      </p:sp>
      <p:sp>
        <p:nvSpPr>
          <p:cNvPr id="2" name="Title 1"/>
          <p:cNvSpPr>
            <a:spLocks noGrp="1"/>
          </p:cNvSpPr>
          <p:nvPr>
            <p:ph type="title" hasCustomPrompt="1"/>
          </p:nvPr>
        </p:nvSpPr>
        <p:spPr>
          <a:xfrm>
            <a:off x="3483665" y="4224733"/>
            <a:ext cx="5236265" cy="1988651"/>
          </a:xfrm>
        </p:spPr>
        <p:txBody>
          <a:bodyPr>
            <a:normAutofit/>
          </a:bodyPr>
          <a:lstStyle>
            <a:lvl1pPr>
              <a:defRPr sz="8200" spc="30" baseline="0">
                <a:solidFill>
                  <a:schemeClr val="bg1"/>
                </a:solidFill>
              </a:defRPr>
            </a:lvl1pPr>
          </a:lstStyle>
          <a:p>
            <a:r>
              <a:rPr lang="en-GB" dirty="0"/>
              <a:t>Contents</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a:off x="0" y="0"/>
            <a:ext cx="9144000" cy="369888"/>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A2A0DF-5DA5-C63F-4D68-23ABA9A7DB75}"/>
              </a:ext>
            </a:extLst>
          </p:cNvPr>
          <p:cNvSpPr/>
          <p:nvPr userDrawn="1"/>
        </p:nvSpPr>
        <p:spPr>
          <a:xfrm>
            <a:off x="0" y="9921477"/>
            <a:ext cx="9144000" cy="369888"/>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72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476F060-66E9-E627-1208-997D616C9739}"/>
              </a:ext>
            </a:extLst>
          </p:cNvPr>
          <p:cNvSpPr>
            <a:spLocks noGrp="1"/>
          </p:cNvSpPr>
          <p:nvPr>
            <p:ph type="pic" sz="quarter" idx="13"/>
          </p:nvPr>
        </p:nvSpPr>
        <p:spPr>
          <a:xfrm>
            <a:off x="395288" y="369888"/>
            <a:ext cx="17892712" cy="9551589"/>
          </a:xfrm>
        </p:spPr>
        <p:txBody>
          <a:bodyPr/>
          <a:lstStyle/>
          <a:p>
            <a:r>
              <a:rPr lang="en-US"/>
              <a:t>Click icon to add picture</a:t>
            </a:r>
            <a:endParaRPr lang="en-US" dirty="0"/>
          </a:p>
        </p:txBody>
      </p:sp>
      <p:sp>
        <p:nvSpPr>
          <p:cNvPr id="2" name="Title 1"/>
          <p:cNvSpPr>
            <a:spLocks noGrp="1"/>
          </p:cNvSpPr>
          <p:nvPr>
            <p:ph type="title" hasCustomPrompt="1"/>
          </p:nvPr>
        </p:nvSpPr>
        <p:spPr>
          <a:xfrm>
            <a:off x="4656483" y="4135438"/>
            <a:ext cx="13236230" cy="2197100"/>
          </a:xfrm>
        </p:spPr>
        <p:txBody>
          <a:bodyPr lIns="0" tIns="0" rIns="0" bIns="0">
            <a:normAutofit/>
          </a:bodyPr>
          <a:lstStyle>
            <a:lvl1pPr>
              <a:defRPr sz="8200" spc="30" baseline="0">
                <a:solidFill>
                  <a:schemeClr val="bg1"/>
                </a:solidFill>
              </a:defRPr>
            </a:lvl1pPr>
          </a:lstStyle>
          <a:p>
            <a:r>
              <a:rPr lang="en-GB" dirty="0"/>
              <a:t>Division title in middle</a:t>
            </a:r>
            <a:endParaRPr lang="en-US" dirty="0"/>
          </a:p>
        </p:txBody>
      </p:sp>
    </p:spTree>
    <p:extLst>
      <p:ext uri="{BB962C8B-B14F-4D97-AF65-F5344CB8AC3E}">
        <p14:creationId xmlns:p14="http://schemas.microsoft.com/office/powerpoint/2010/main" val="321021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48" y="348104"/>
            <a:ext cx="7686676" cy="3112592"/>
          </a:xfrm>
        </p:spPr>
        <p:txBody>
          <a:bodyPr lIns="0" tIns="0" rIns="0" bIns="0">
            <a:noAutofit/>
          </a:bodyPr>
          <a:lstStyle>
            <a:lvl1pPr>
              <a:defRPr sz="8200" spc="30" baseline="0">
                <a:solidFill>
                  <a:srgbClr val="0C1F2C"/>
                </a:solidFill>
              </a:defRPr>
            </a:lvl1pPr>
          </a:lstStyle>
          <a:p>
            <a:r>
              <a:rPr lang="en-GB" dirty="0"/>
              <a:t>Title sitting on left hand side</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F9CA8A42-BC79-9276-7ACF-4A26716A59CD}"/>
              </a:ext>
            </a:extLst>
          </p:cNvPr>
          <p:cNvSpPr>
            <a:spLocks noGrp="1"/>
          </p:cNvSpPr>
          <p:nvPr>
            <p:ph type="body" sz="quarter" idx="10" hasCustomPrompt="1"/>
          </p:nvPr>
        </p:nvSpPr>
        <p:spPr>
          <a:xfrm>
            <a:off x="755648" y="3656110"/>
            <a:ext cx="7686675" cy="864393"/>
          </a:xfrm>
        </p:spPr>
        <p:txBody>
          <a:bodyPr lIns="0" tIns="0" rIns="0" bIns="0">
            <a:noAutofit/>
          </a:bodyPr>
          <a:lstStyle>
            <a:lvl1pPr marL="0" indent="0">
              <a:buNone/>
              <a:defRPr sz="375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Subtitle to go here if required</a:t>
            </a:r>
            <a:endParaRPr lang="en-US" dirty="0"/>
          </a:p>
        </p:txBody>
      </p:sp>
      <p:sp>
        <p:nvSpPr>
          <p:cNvPr id="8" name="Text Placeholder 7">
            <a:extLst>
              <a:ext uri="{FF2B5EF4-FFF2-40B4-BE49-F238E27FC236}">
                <a16:creationId xmlns:a16="http://schemas.microsoft.com/office/drawing/2014/main" id="{D63FDD57-2C30-C157-F957-F97FD0CE8436}"/>
              </a:ext>
            </a:extLst>
          </p:cNvPr>
          <p:cNvSpPr>
            <a:spLocks noGrp="1"/>
          </p:cNvSpPr>
          <p:nvPr>
            <p:ph type="body" sz="quarter" idx="11"/>
          </p:nvPr>
        </p:nvSpPr>
        <p:spPr>
          <a:xfrm>
            <a:off x="9615488" y="4386264"/>
            <a:ext cx="8277225" cy="4106862"/>
          </a:xfrm>
        </p:spPr>
        <p:txBody>
          <a:bodyPr lIns="0" tIns="0" rIns="0" bIns="0">
            <a:normAutofit/>
          </a:bodyPr>
          <a:lstStyle>
            <a:lvl1pPr marL="0" indent="0">
              <a:lnSpc>
                <a:spcPct val="110000"/>
              </a:lnSpc>
              <a:spcAft>
                <a:spcPts val="1200"/>
              </a:spcAft>
              <a:buNone/>
              <a:defRPr sz="1800"/>
            </a:lvl1pPr>
            <a:lvl2pPr marL="685800" indent="0">
              <a:lnSpc>
                <a:spcPct val="110000"/>
              </a:lnSpc>
              <a:spcAft>
                <a:spcPts val="1200"/>
              </a:spcAft>
              <a:buNone/>
              <a:defRPr sz="1800"/>
            </a:lvl2pPr>
            <a:lvl3pPr marL="1371600" indent="0">
              <a:lnSpc>
                <a:spcPct val="110000"/>
              </a:lnSpc>
              <a:spcAft>
                <a:spcPts val="1200"/>
              </a:spcAft>
              <a:buNone/>
              <a:defRPr sz="1800"/>
            </a:lvl3pPr>
            <a:lvl4pPr marL="2057400" indent="0">
              <a:lnSpc>
                <a:spcPct val="110000"/>
              </a:lnSpc>
              <a:spcAft>
                <a:spcPts val="1200"/>
              </a:spcAft>
              <a:buNone/>
              <a:defRPr sz="1800"/>
            </a:lvl4pPr>
            <a:lvl5pPr marL="2743200" indent="0">
              <a:lnSpc>
                <a:spcPct val="110000"/>
              </a:lnSpc>
              <a:spcAft>
                <a:spcPts val="120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1300802"/>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576"/>
            <a:ext cx="14395174" cy="1317824"/>
          </a:xfrm>
        </p:spPr>
        <p:txBody>
          <a:bodyPr lIns="0" tIns="0" rIns="0" bIns="0" anchor="t">
            <a:noAutofit/>
          </a:bodyPr>
          <a:lstStyle>
            <a:lvl1pPr>
              <a:defRPr sz="8200" spc="30" baseline="0">
                <a:solidFill>
                  <a:srgbClr val="0C1F2C"/>
                </a:solidFill>
              </a:defRPr>
            </a:lvl1pPr>
          </a:lstStyle>
          <a:p>
            <a:r>
              <a:rPr lang="en-GB" dirty="0"/>
              <a:t>Title sitting at top of page</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F9CA8A42-BC79-9276-7ACF-4A26716A59CD}"/>
              </a:ext>
            </a:extLst>
          </p:cNvPr>
          <p:cNvSpPr>
            <a:spLocks noGrp="1"/>
          </p:cNvSpPr>
          <p:nvPr>
            <p:ph type="body" sz="quarter" idx="10" hasCustomPrompt="1"/>
          </p:nvPr>
        </p:nvSpPr>
        <p:spPr>
          <a:xfrm>
            <a:off x="764382" y="2022948"/>
            <a:ext cx="14395174" cy="864393"/>
          </a:xfrm>
        </p:spPr>
        <p:txBody>
          <a:bodyPr lIns="0" tIns="0" rIns="0" bIns="0">
            <a:noAutofit/>
          </a:bodyPr>
          <a:lstStyle>
            <a:lvl1pPr marL="0" indent="0">
              <a:buNone/>
              <a:defRPr sz="375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Subtitle to go here if required</a:t>
            </a:r>
            <a:endParaRPr lang="en-US" dirty="0"/>
          </a:p>
        </p:txBody>
      </p:sp>
      <p:sp>
        <p:nvSpPr>
          <p:cNvPr id="8" name="Text Placeholder 7">
            <a:extLst>
              <a:ext uri="{FF2B5EF4-FFF2-40B4-BE49-F238E27FC236}">
                <a16:creationId xmlns:a16="http://schemas.microsoft.com/office/drawing/2014/main" id="{D63FDD57-2C30-C157-F957-F97FD0CE8436}"/>
              </a:ext>
            </a:extLst>
          </p:cNvPr>
          <p:cNvSpPr>
            <a:spLocks noGrp="1"/>
          </p:cNvSpPr>
          <p:nvPr>
            <p:ph type="body" sz="quarter" idx="11"/>
          </p:nvPr>
        </p:nvSpPr>
        <p:spPr>
          <a:xfrm>
            <a:off x="9615488" y="4311496"/>
            <a:ext cx="8277225" cy="4181630"/>
          </a:xfrm>
        </p:spPr>
        <p:txBody>
          <a:bodyPr lIns="0" tIns="0" rIns="0" bIns="0">
            <a:normAutofit/>
          </a:bodyPr>
          <a:lstStyle>
            <a:lvl1pPr marL="0" indent="0">
              <a:lnSpc>
                <a:spcPct val="110000"/>
              </a:lnSpc>
              <a:spcAft>
                <a:spcPts val="1200"/>
              </a:spcAft>
              <a:buNone/>
              <a:defRPr sz="1800"/>
            </a:lvl1pPr>
            <a:lvl2pPr marL="685800" indent="0">
              <a:lnSpc>
                <a:spcPct val="110000"/>
              </a:lnSpc>
              <a:spcAft>
                <a:spcPts val="1200"/>
              </a:spcAft>
              <a:buNone/>
              <a:defRPr sz="1800"/>
            </a:lvl2pPr>
            <a:lvl3pPr marL="1371600" indent="0">
              <a:lnSpc>
                <a:spcPct val="110000"/>
              </a:lnSpc>
              <a:spcAft>
                <a:spcPts val="1200"/>
              </a:spcAft>
              <a:buNone/>
              <a:defRPr sz="1800"/>
            </a:lvl3pPr>
            <a:lvl4pPr marL="2057400" indent="0">
              <a:lnSpc>
                <a:spcPct val="110000"/>
              </a:lnSpc>
              <a:spcAft>
                <a:spcPts val="1200"/>
              </a:spcAft>
              <a:buNone/>
              <a:defRPr sz="1800"/>
            </a:lvl4pPr>
            <a:lvl5pPr marL="2743200" indent="0">
              <a:lnSpc>
                <a:spcPct val="110000"/>
              </a:lnSpc>
              <a:spcAft>
                <a:spcPts val="120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C436B204-4409-0413-5673-CB3D9982F955}"/>
              </a:ext>
            </a:extLst>
          </p:cNvPr>
          <p:cNvSpPr>
            <a:spLocks noGrp="1"/>
          </p:cNvSpPr>
          <p:nvPr>
            <p:ph type="body" sz="quarter" idx="14"/>
          </p:nvPr>
        </p:nvSpPr>
        <p:spPr>
          <a:xfrm>
            <a:off x="1803333" y="4311496"/>
            <a:ext cx="7168390" cy="4181630"/>
          </a:xfrm>
        </p:spPr>
        <p:txBody>
          <a:bodyPr lIns="0" tIns="0" rIns="0" bIns="0">
            <a:normAutofit/>
          </a:bodyPr>
          <a:lstStyle>
            <a:lvl1pPr marL="0" indent="0">
              <a:lnSpc>
                <a:spcPct val="110000"/>
              </a:lnSpc>
              <a:spcAft>
                <a:spcPts val="1200"/>
              </a:spcAft>
              <a:buNone/>
              <a:defRPr sz="1800"/>
            </a:lvl1pPr>
            <a:lvl2pPr marL="685800" indent="0">
              <a:lnSpc>
                <a:spcPct val="110000"/>
              </a:lnSpc>
              <a:spcAft>
                <a:spcPts val="1200"/>
              </a:spcAft>
              <a:buNone/>
              <a:defRPr sz="1800"/>
            </a:lvl2pPr>
            <a:lvl3pPr marL="1371600" indent="0">
              <a:lnSpc>
                <a:spcPct val="110000"/>
              </a:lnSpc>
              <a:spcAft>
                <a:spcPts val="1200"/>
              </a:spcAft>
              <a:buNone/>
              <a:defRPr sz="1800"/>
            </a:lvl3pPr>
            <a:lvl4pPr marL="2057400" indent="0">
              <a:lnSpc>
                <a:spcPct val="110000"/>
              </a:lnSpc>
              <a:spcAft>
                <a:spcPts val="1200"/>
              </a:spcAft>
              <a:buNone/>
              <a:defRPr sz="1800"/>
            </a:lvl4pPr>
            <a:lvl5pPr marL="2743200" indent="0">
              <a:lnSpc>
                <a:spcPct val="110000"/>
              </a:lnSpc>
              <a:spcAft>
                <a:spcPts val="120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10408"/>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15488" y="1384852"/>
            <a:ext cx="8277224" cy="2746364"/>
          </a:xfrm>
        </p:spPr>
        <p:txBody>
          <a:bodyPr lIns="0" tIns="0" rIns="0" bIns="0">
            <a:noAutofit/>
          </a:bodyPr>
          <a:lstStyle>
            <a:lvl1pPr>
              <a:defRPr sz="8200" spc="30" baseline="0">
                <a:solidFill>
                  <a:srgbClr val="0C1F2C"/>
                </a:solidFill>
              </a:defRPr>
            </a:lvl1pPr>
          </a:lstStyle>
          <a:p>
            <a:r>
              <a:rPr lang="en-GB" dirty="0"/>
              <a:t>Title sitting above text</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D63FDD57-2C30-C157-F957-F97FD0CE8436}"/>
              </a:ext>
            </a:extLst>
          </p:cNvPr>
          <p:cNvSpPr>
            <a:spLocks noGrp="1"/>
          </p:cNvSpPr>
          <p:nvPr>
            <p:ph type="body" sz="quarter" idx="11"/>
          </p:nvPr>
        </p:nvSpPr>
        <p:spPr>
          <a:xfrm>
            <a:off x="9615488" y="4340089"/>
            <a:ext cx="8277225" cy="4153037"/>
          </a:xfrm>
        </p:spPr>
        <p:txBody>
          <a:bodyPr lIns="0" tIns="0" rIns="0" bIns="0">
            <a:normAutofit/>
          </a:bodyPr>
          <a:lstStyle>
            <a:lvl1pPr marL="0" indent="0">
              <a:lnSpc>
                <a:spcPct val="110000"/>
              </a:lnSpc>
              <a:spcAft>
                <a:spcPts val="1200"/>
              </a:spcAft>
              <a:buNone/>
              <a:defRPr sz="1800"/>
            </a:lvl1pPr>
            <a:lvl2pPr marL="685800" indent="0">
              <a:lnSpc>
                <a:spcPct val="110000"/>
              </a:lnSpc>
              <a:spcAft>
                <a:spcPts val="1200"/>
              </a:spcAft>
              <a:buNone/>
              <a:defRPr sz="1800"/>
            </a:lvl2pPr>
            <a:lvl3pPr marL="1371600" indent="0">
              <a:lnSpc>
                <a:spcPct val="110000"/>
              </a:lnSpc>
              <a:spcAft>
                <a:spcPts val="1200"/>
              </a:spcAft>
              <a:buNone/>
              <a:defRPr sz="1800"/>
            </a:lvl3pPr>
            <a:lvl4pPr marL="2057400" indent="0">
              <a:lnSpc>
                <a:spcPct val="110000"/>
              </a:lnSpc>
              <a:spcAft>
                <a:spcPts val="1200"/>
              </a:spcAft>
              <a:buNone/>
              <a:defRPr sz="1800"/>
            </a:lvl4pPr>
            <a:lvl5pPr marL="2743200" indent="0">
              <a:lnSpc>
                <a:spcPct val="110000"/>
              </a:lnSpc>
              <a:spcAft>
                <a:spcPts val="120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6521D44-7578-8BA4-BB55-B390EC030054}"/>
              </a:ext>
            </a:extLst>
          </p:cNvPr>
          <p:cNvSpPr>
            <a:spLocks noGrp="1"/>
          </p:cNvSpPr>
          <p:nvPr>
            <p:ph type="pic" sz="quarter" idx="14"/>
          </p:nvPr>
        </p:nvSpPr>
        <p:spPr>
          <a:xfrm>
            <a:off x="755650" y="765175"/>
            <a:ext cx="8050213" cy="7703999"/>
          </a:xfrm>
        </p:spPr>
        <p:txBody>
          <a:bodyPr/>
          <a:lstStyle/>
          <a:p>
            <a:r>
              <a:rPr lang="en-US"/>
              <a:t>Click icon to add picture</a:t>
            </a:r>
          </a:p>
        </p:txBody>
      </p:sp>
    </p:spTree>
    <p:extLst>
      <p:ext uri="{BB962C8B-B14F-4D97-AF65-F5344CB8AC3E}">
        <p14:creationId xmlns:p14="http://schemas.microsoft.com/office/powerpoint/2010/main" val="579098102"/>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pla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12296" y="1564516"/>
            <a:ext cx="9551780" cy="1317824"/>
          </a:xfrm>
        </p:spPr>
        <p:txBody>
          <a:bodyPr lIns="0" tIns="0" rIns="0" bIns="0" anchor="t">
            <a:noAutofit/>
          </a:bodyPr>
          <a:lstStyle>
            <a:lvl1pPr>
              <a:defRPr sz="8200" spc="30" baseline="0">
                <a:solidFill>
                  <a:srgbClr val="0C1F2C"/>
                </a:solidFill>
              </a:defRPr>
            </a:lvl1pPr>
          </a:lstStyle>
          <a:p>
            <a:r>
              <a:rPr lang="en-GB" dirty="0"/>
              <a:t>Title sitting on text</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4" name="Text Placeholder 7">
            <a:extLst>
              <a:ext uri="{FF2B5EF4-FFF2-40B4-BE49-F238E27FC236}">
                <a16:creationId xmlns:a16="http://schemas.microsoft.com/office/drawing/2014/main" id="{C436B204-4409-0413-5673-CB3D9982F955}"/>
              </a:ext>
            </a:extLst>
          </p:cNvPr>
          <p:cNvSpPr>
            <a:spLocks noGrp="1"/>
          </p:cNvSpPr>
          <p:nvPr>
            <p:ph type="body" sz="quarter" idx="14"/>
          </p:nvPr>
        </p:nvSpPr>
        <p:spPr>
          <a:xfrm>
            <a:off x="5612295" y="3137388"/>
            <a:ext cx="12280418" cy="774581"/>
          </a:xfrm>
        </p:spPr>
        <p:txBody>
          <a:bodyPr lIns="0" tIns="0" rIns="0" bIns="0">
            <a:noAutofit/>
          </a:bodyPr>
          <a:lstStyle>
            <a:lvl1pPr marL="0" indent="0">
              <a:lnSpc>
                <a:spcPct val="120000"/>
              </a:lnSpc>
              <a:spcAft>
                <a:spcPts val="0"/>
              </a:spcAft>
              <a:buNone/>
              <a:defRPr sz="1800"/>
            </a:lvl1pPr>
            <a:lvl2pPr marL="685800" indent="0">
              <a:lnSpc>
                <a:spcPct val="120000"/>
              </a:lnSpc>
              <a:spcAft>
                <a:spcPts val="0"/>
              </a:spcAft>
              <a:buNone/>
              <a:defRPr sz="1800"/>
            </a:lvl2pPr>
            <a:lvl3pPr marL="1371600" indent="0">
              <a:lnSpc>
                <a:spcPct val="120000"/>
              </a:lnSpc>
              <a:spcAft>
                <a:spcPts val="0"/>
              </a:spcAft>
              <a:buNone/>
              <a:defRPr sz="1800"/>
            </a:lvl3pPr>
            <a:lvl4pPr marL="2057400" indent="0">
              <a:lnSpc>
                <a:spcPct val="120000"/>
              </a:lnSpc>
              <a:spcAft>
                <a:spcPts val="0"/>
              </a:spcAft>
              <a:buNone/>
              <a:defRPr sz="1800"/>
            </a:lvl4pPr>
            <a:lvl5pPr marL="2743200" indent="0">
              <a:lnSpc>
                <a:spcPct val="120000"/>
              </a:lnSpc>
              <a:spcAft>
                <a:spcPts val="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63309163-27DD-9DB1-89EE-753B9AF0AA5D}"/>
              </a:ext>
            </a:extLst>
          </p:cNvPr>
          <p:cNvSpPr>
            <a:spLocks noGrp="1"/>
          </p:cNvSpPr>
          <p:nvPr>
            <p:ph type="pic" sz="quarter" idx="15"/>
          </p:nvPr>
        </p:nvSpPr>
        <p:spPr>
          <a:xfrm>
            <a:off x="755650" y="765175"/>
            <a:ext cx="4035425" cy="7669213"/>
          </a:xfrm>
        </p:spPr>
        <p:txBody>
          <a:bodyPr/>
          <a:lstStyle/>
          <a:p>
            <a:r>
              <a:rPr lang="en-US"/>
              <a:t>Click icon to add picture</a:t>
            </a:r>
          </a:p>
        </p:txBody>
      </p:sp>
      <p:cxnSp>
        <p:nvCxnSpPr>
          <p:cNvPr id="9" name="Straight Connector 8">
            <a:extLst>
              <a:ext uri="{FF2B5EF4-FFF2-40B4-BE49-F238E27FC236}">
                <a16:creationId xmlns:a16="http://schemas.microsoft.com/office/drawing/2014/main" id="{D0596EA2-041D-3D5C-1148-D8D4B0170BF2}"/>
              </a:ext>
            </a:extLst>
          </p:cNvPr>
          <p:cNvCxnSpPr>
            <a:cxnSpLocks/>
          </p:cNvCxnSpPr>
          <p:nvPr userDrawn="1"/>
        </p:nvCxnSpPr>
        <p:spPr>
          <a:xfrm flipV="1">
            <a:off x="79565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5DC1A2-E15A-55BB-ACF2-A9C6935CCFC6}"/>
              </a:ext>
            </a:extLst>
          </p:cNvPr>
          <p:cNvCxnSpPr>
            <a:cxnSpLocks/>
          </p:cNvCxnSpPr>
          <p:nvPr userDrawn="1"/>
        </p:nvCxnSpPr>
        <p:spPr>
          <a:xfrm flipV="1">
            <a:off x="83153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B502D4-A62C-F618-D847-E7F82C5FEF42}"/>
              </a:ext>
            </a:extLst>
          </p:cNvPr>
          <p:cNvCxnSpPr>
            <a:cxnSpLocks/>
          </p:cNvCxnSpPr>
          <p:nvPr userDrawn="1"/>
        </p:nvCxnSpPr>
        <p:spPr>
          <a:xfrm flipV="1">
            <a:off x="86709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FCFBBD-519D-ABCB-725B-AF66B8D5ADC5}"/>
              </a:ext>
            </a:extLst>
          </p:cNvPr>
          <p:cNvCxnSpPr>
            <a:cxnSpLocks/>
          </p:cNvCxnSpPr>
          <p:nvPr userDrawn="1"/>
        </p:nvCxnSpPr>
        <p:spPr>
          <a:xfrm flipV="1">
            <a:off x="90297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B208D4-0C6C-C129-B773-08DD8D9865CB}"/>
              </a:ext>
            </a:extLst>
          </p:cNvPr>
          <p:cNvCxnSpPr>
            <a:cxnSpLocks/>
          </p:cNvCxnSpPr>
          <p:nvPr userDrawn="1"/>
        </p:nvCxnSpPr>
        <p:spPr>
          <a:xfrm flipV="1">
            <a:off x="93853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69BB34-B96C-6129-33FE-5DFFCEBCC5F5}"/>
              </a:ext>
            </a:extLst>
          </p:cNvPr>
          <p:cNvCxnSpPr>
            <a:cxnSpLocks/>
          </p:cNvCxnSpPr>
          <p:nvPr userDrawn="1"/>
        </p:nvCxnSpPr>
        <p:spPr>
          <a:xfrm flipV="1">
            <a:off x="97409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691C8F-A477-7FEF-72E3-0C910014D194}"/>
              </a:ext>
            </a:extLst>
          </p:cNvPr>
          <p:cNvCxnSpPr>
            <a:cxnSpLocks/>
          </p:cNvCxnSpPr>
          <p:nvPr userDrawn="1"/>
        </p:nvCxnSpPr>
        <p:spPr>
          <a:xfrm flipV="1">
            <a:off x="1009967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77F830-7E19-A4F8-E58D-2926D0D9D2ED}"/>
              </a:ext>
            </a:extLst>
          </p:cNvPr>
          <p:cNvCxnSpPr>
            <a:cxnSpLocks/>
          </p:cNvCxnSpPr>
          <p:nvPr userDrawn="1"/>
        </p:nvCxnSpPr>
        <p:spPr>
          <a:xfrm flipV="1">
            <a:off x="104584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FC08B02-CF78-3E4B-ED09-F9757ED71D1E}"/>
              </a:ext>
            </a:extLst>
          </p:cNvPr>
          <p:cNvCxnSpPr>
            <a:cxnSpLocks/>
          </p:cNvCxnSpPr>
          <p:nvPr userDrawn="1"/>
        </p:nvCxnSpPr>
        <p:spPr>
          <a:xfrm flipV="1">
            <a:off x="108140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7BAEE4-B50A-5B62-9605-48AEDC66922A}"/>
              </a:ext>
            </a:extLst>
          </p:cNvPr>
          <p:cNvCxnSpPr>
            <a:cxnSpLocks/>
          </p:cNvCxnSpPr>
          <p:nvPr userDrawn="1"/>
        </p:nvCxnSpPr>
        <p:spPr>
          <a:xfrm flipV="1">
            <a:off x="111696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DB3ECB-1175-809C-780E-31D4CF094C7C}"/>
              </a:ext>
            </a:extLst>
          </p:cNvPr>
          <p:cNvCxnSpPr>
            <a:cxnSpLocks/>
          </p:cNvCxnSpPr>
          <p:nvPr userDrawn="1"/>
        </p:nvCxnSpPr>
        <p:spPr>
          <a:xfrm flipV="1">
            <a:off x="115284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29B0AB-70EE-A96D-0EB1-AAE80071DC1A}"/>
              </a:ext>
            </a:extLst>
          </p:cNvPr>
          <p:cNvCxnSpPr>
            <a:cxnSpLocks/>
          </p:cNvCxnSpPr>
          <p:nvPr userDrawn="1"/>
        </p:nvCxnSpPr>
        <p:spPr>
          <a:xfrm flipV="1">
            <a:off x="118872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896C3A6-D55C-6662-A7EF-7A4CE82A9C03}"/>
              </a:ext>
            </a:extLst>
          </p:cNvPr>
          <p:cNvCxnSpPr>
            <a:cxnSpLocks/>
          </p:cNvCxnSpPr>
          <p:nvPr userDrawn="1"/>
        </p:nvCxnSpPr>
        <p:spPr>
          <a:xfrm flipV="1">
            <a:off x="122428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ECC97-E1F1-A9BC-AB6D-DD88DD60EB79}"/>
              </a:ext>
            </a:extLst>
          </p:cNvPr>
          <p:cNvCxnSpPr>
            <a:cxnSpLocks/>
          </p:cNvCxnSpPr>
          <p:nvPr userDrawn="1"/>
        </p:nvCxnSpPr>
        <p:spPr>
          <a:xfrm flipV="1">
            <a:off x="122396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FFF2C6-CDB7-4A7B-1BAD-22362B82C86E}"/>
              </a:ext>
            </a:extLst>
          </p:cNvPr>
          <p:cNvCxnSpPr>
            <a:cxnSpLocks/>
          </p:cNvCxnSpPr>
          <p:nvPr userDrawn="1"/>
        </p:nvCxnSpPr>
        <p:spPr>
          <a:xfrm flipV="1">
            <a:off x="125984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3629B3-A3BE-945A-F895-D8728E699EF1}"/>
              </a:ext>
            </a:extLst>
          </p:cNvPr>
          <p:cNvCxnSpPr>
            <a:cxnSpLocks/>
          </p:cNvCxnSpPr>
          <p:nvPr userDrawn="1"/>
        </p:nvCxnSpPr>
        <p:spPr>
          <a:xfrm flipV="1">
            <a:off x="129540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B3A1FD-BE8A-6D43-1B39-5114E338DF16}"/>
              </a:ext>
            </a:extLst>
          </p:cNvPr>
          <p:cNvCxnSpPr>
            <a:cxnSpLocks/>
          </p:cNvCxnSpPr>
          <p:nvPr userDrawn="1"/>
        </p:nvCxnSpPr>
        <p:spPr>
          <a:xfrm flipV="1">
            <a:off x="133096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7B8A43B-4AE2-9F62-5224-4807D102430C}"/>
              </a:ext>
            </a:extLst>
          </p:cNvPr>
          <p:cNvCxnSpPr>
            <a:cxnSpLocks/>
          </p:cNvCxnSpPr>
          <p:nvPr userDrawn="1"/>
        </p:nvCxnSpPr>
        <p:spPr>
          <a:xfrm flipV="1">
            <a:off x="1366837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A2D221-99BA-90C8-B6AD-597F3C8D3145}"/>
              </a:ext>
            </a:extLst>
          </p:cNvPr>
          <p:cNvCxnSpPr>
            <a:cxnSpLocks/>
          </p:cNvCxnSpPr>
          <p:nvPr userDrawn="1"/>
        </p:nvCxnSpPr>
        <p:spPr>
          <a:xfrm flipV="1">
            <a:off x="140271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B5A29D-7772-7654-8F71-AA9BC7C64449}"/>
              </a:ext>
            </a:extLst>
          </p:cNvPr>
          <p:cNvCxnSpPr>
            <a:cxnSpLocks/>
          </p:cNvCxnSpPr>
          <p:nvPr userDrawn="1"/>
        </p:nvCxnSpPr>
        <p:spPr>
          <a:xfrm flipV="1">
            <a:off x="143827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810C1C3-31E7-C044-D052-5635D33E7337}"/>
              </a:ext>
            </a:extLst>
          </p:cNvPr>
          <p:cNvCxnSpPr>
            <a:cxnSpLocks/>
          </p:cNvCxnSpPr>
          <p:nvPr userDrawn="1"/>
        </p:nvCxnSpPr>
        <p:spPr>
          <a:xfrm flipV="1">
            <a:off x="147415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03FAAC-E946-95D4-C455-10596EF921F3}"/>
              </a:ext>
            </a:extLst>
          </p:cNvPr>
          <p:cNvCxnSpPr>
            <a:cxnSpLocks/>
          </p:cNvCxnSpPr>
          <p:nvPr userDrawn="1"/>
        </p:nvCxnSpPr>
        <p:spPr>
          <a:xfrm flipV="1">
            <a:off x="150971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40505BEF-2EC2-CCC7-18D9-16110A01B3FE}"/>
              </a:ext>
            </a:extLst>
          </p:cNvPr>
          <p:cNvSpPr>
            <a:spLocks noGrp="1"/>
          </p:cNvSpPr>
          <p:nvPr>
            <p:ph type="body" sz="quarter" idx="17"/>
          </p:nvPr>
        </p:nvSpPr>
        <p:spPr>
          <a:xfrm>
            <a:off x="855662" y="864729"/>
            <a:ext cx="3835400" cy="1223954"/>
          </a:xfrm>
        </p:spPr>
        <p:txBody>
          <a:bodyPr anchor="b">
            <a:noAutofit/>
          </a:bodyPr>
          <a:lstStyle>
            <a:lvl1pPr marL="0" indent="0">
              <a:buFont typeface="Arial" panose="020B0604020202020204" pitchFamily="34" charset="0"/>
              <a:buNone/>
              <a:defRPr sz="3200" b="0" i="0">
                <a:latin typeface="Kaleko 105 Round" panose="020B0503030000060004" pitchFamily="34" charset="77"/>
              </a:defRPr>
            </a:lvl1pPr>
            <a:lvl2pPr marL="685800" indent="0">
              <a:buNone/>
              <a:defRPr sz="3200" b="0" i="0">
                <a:latin typeface="Kaleko 105 Round" panose="020B0503030000060004" pitchFamily="34" charset="77"/>
              </a:defRPr>
            </a:lvl2pPr>
            <a:lvl3pPr marL="1371600" indent="0">
              <a:buNone/>
              <a:defRPr sz="3200" b="0" i="0">
                <a:latin typeface="Kaleko 105 Round" panose="020B0503030000060004" pitchFamily="34" charset="77"/>
              </a:defRPr>
            </a:lvl3pPr>
            <a:lvl4pPr marL="2057400" indent="0">
              <a:buNone/>
              <a:defRPr sz="3200" b="0" i="0">
                <a:latin typeface="Kaleko 105 Round" panose="020B0503030000060004" pitchFamily="34" charset="77"/>
              </a:defRPr>
            </a:lvl4pPr>
            <a:lvl5pPr marL="2743200" indent="0">
              <a:buNone/>
              <a:defRPr sz="3200" b="0" i="0">
                <a:latin typeface="Kaleko 105 Round" panose="020B05030300000600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36">
            <a:extLst>
              <a:ext uri="{FF2B5EF4-FFF2-40B4-BE49-F238E27FC236}">
                <a16:creationId xmlns:a16="http://schemas.microsoft.com/office/drawing/2014/main" id="{A20FADD4-4623-8B36-5A2E-6C1BA0C01FEF}"/>
              </a:ext>
            </a:extLst>
          </p:cNvPr>
          <p:cNvSpPr>
            <a:spLocks noGrp="1"/>
          </p:cNvSpPr>
          <p:nvPr>
            <p:ph type="body" sz="quarter" idx="18"/>
          </p:nvPr>
        </p:nvSpPr>
        <p:spPr>
          <a:xfrm>
            <a:off x="855663" y="2319338"/>
            <a:ext cx="3835400" cy="5997575"/>
          </a:xfrm>
        </p:spPr>
        <p:txBody>
          <a:bodyPr>
            <a:normAutofit/>
          </a:bodyPr>
          <a:lstStyle>
            <a:lvl1pPr marL="0" indent="0">
              <a:buFont typeface="Arial" panose="020B0604020202020204" pitchFamily="34" charset="0"/>
              <a:buNone/>
              <a:defRPr sz="1800"/>
            </a:lvl1pPr>
            <a:lvl2pPr marL="685800" indent="0">
              <a:buFont typeface="Arial" panose="020B0604020202020204" pitchFamily="34" charset="0"/>
              <a:buNone/>
              <a:defRPr sz="1800"/>
            </a:lvl2pPr>
            <a:lvl3pPr marL="1371600" indent="0">
              <a:buFont typeface="Arial" panose="020B0604020202020204" pitchFamily="34" charset="0"/>
              <a:buNone/>
              <a:defRPr sz="1800"/>
            </a:lvl3pPr>
            <a:lvl4pPr marL="2057400" indent="0">
              <a:buFont typeface="Arial" panose="020B0604020202020204" pitchFamily="34" charset="0"/>
              <a:buNone/>
              <a:defRPr sz="1800"/>
            </a:lvl4pPr>
            <a:lvl5pPr marL="2743200"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3989450"/>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49" y="586576"/>
            <a:ext cx="14408427" cy="1317824"/>
          </a:xfrm>
        </p:spPr>
        <p:txBody>
          <a:bodyPr lIns="0" tIns="0" rIns="0" bIns="0" anchor="t">
            <a:noAutofit/>
          </a:bodyPr>
          <a:lstStyle>
            <a:lvl1pPr>
              <a:defRPr sz="8200" spc="30" baseline="0">
                <a:solidFill>
                  <a:srgbClr val="0C1F2C"/>
                </a:solidFill>
              </a:defRPr>
            </a:lvl1pPr>
          </a:lstStyle>
          <a:p>
            <a:r>
              <a:rPr lang="en-GB" dirty="0"/>
              <a:t>Your project team</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4" name="Text Placeholder 7">
            <a:extLst>
              <a:ext uri="{FF2B5EF4-FFF2-40B4-BE49-F238E27FC236}">
                <a16:creationId xmlns:a16="http://schemas.microsoft.com/office/drawing/2014/main" id="{C436B204-4409-0413-5673-CB3D9982F955}"/>
              </a:ext>
            </a:extLst>
          </p:cNvPr>
          <p:cNvSpPr>
            <a:spLocks noGrp="1"/>
          </p:cNvSpPr>
          <p:nvPr>
            <p:ph type="body" sz="quarter" idx="14"/>
          </p:nvPr>
        </p:nvSpPr>
        <p:spPr>
          <a:xfrm>
            <a:off x="755649"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2" name="Straight Connector 31">
            <a:extLst>
              <a:ext uri="{FF2B5EF4-FFF2-40B4-BE49-F238E27FC236}">
                <a16:creationId xmlns:a16="http://schemas.microsoft.com/office/drawing/2014/main" id="{57B8A43B-4AE2-9F62-5224-4807D102430C}"/>
              </a:ext>
            </a:extLst>
          </p:cNvPr>
          <p:cNvCxnSpPr>
            <a:cxnSpLocks/>
          </p:cNvCxnSpPr>
          <p:nvPr userDrawn="1"/>
        </p:nvCxnSpPr>
        <p:spPr>
          <a:xfrm flipV="1">
            <a:off x="14357487" y="3383948"/>
            <a:ext cx="0" cy="4708800"/>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sp>
        <p:nvSpPr>
          <p:cNvPr id="6" name="Text Placeholder 7">
            <a:extLst>
              <a:ext uri="{FF2B5EF4-FFF2-40B4-BE49-F238E27FC236}">
                <a16:creationId xmlns:a16="http://schemas.microsoft.com/office/drawing/2014/main" id="{10B0534B-6630-E597-BE2F-B439C3A735A7}"/>
              </a:ext>
            </a:extLst>
          </p:cNvPr>
          <p:cNvSpPr>
            <a:spLocks noGrp="1"/>
          </p:cNvSpPr>
          <p:nvPr>
            <p:ph type="body" sz="quarter" idx="15"/>
          </p:nvPr>
        </p:nvSpPr>
        <p:spPr>
          <a:xfrm>
            <a:off x="4233259"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F299E7E5-0261-1527-73DF-811C2FED3016}"/>
              </a:ext>
            </a:extLst>
          </p:cNvPr>
          <p:cNvSpPr>
            <a:spLocks noGrp="1"/>
          </p:cNvSpPr>
          <p:nvPr>
            <p:ph type="body" sz="quarter" idx="16"/>
          </p:nvPr>
        </p:nvSpPr>
        <p:spPr>
          <a:xfrm>
            <a:off x="7722843"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9" name="Straight Connector 38">
            <a:extLst>
              <a:ext uri="{FF2B5EF4-FFF2-40B4-BE49-F238E27FC236}">
                <a16:creationId xmlns:a16="http://schemas.microsoft.com/office/drawing/2014/main" id="{A1A814A5-9E88-EB19-B419-CF6E7B85FFD4}"/>
              </a:ext>
            </a:extLst>
          </p:cNvPr>
          <p:cNvCxnSpPr>
            <a:cxnSpLocks/>
          </p:cNvCxnSpPr>
          <p:nvPr userDrawn="1"/>
        </p:nvCxnSpPr>
        <p:spPr>
          <a:xfrm flipV="1">
            <a:off x="10874374" y="3383948"/>
            <a:ext cx="0" cy="4708800"/>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D03551-774B-11AD-ACF2-CCD9B16B183A}"/>
              </a:ext>
            </a:extLst>
          </p:cNvPr>
          <p:cNvCxnSpPr>
            <a:cxnSpLocks/>
          </p:cNvCxnSpPr>
          <p:nvPr userDrawn="1"/>
        </p:nvCxnSpPr>
        <p:spPr>
          <a:xfrm flipV="1">
            <a:off x="7391261" y="3383948"/>
            <a:ext cx="0" cy="4708800"/>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AF6044-B704-2806-39A3-0167A6350CA6}"/>
              </a:ext>
            </a:extLst>
          </p:cNvPr>
          <p:cNvCxnSpPr>
            <a:cxnSpLocks/>
          </p:cNvCxnSpPr>
          <p:nvPr userDrawn="1"/>
        </p:nvCxnSpPr>
        <p:spPr>
          <a:xfrm flipV="1">
            <a:off x="3908148" y="3383948"/>
            <a:ext cx="0" cy="4708800"/>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sp>
        <p:nvSpPr>
          <p:cNvPr id="42" name="Text Placeholder 7">
            <a:extLst>
              <a:ext uri="{FF2B5EF4-FFF2-40B4-BE49-F238E27FC236}">
                <a16:creationId xmlns:a16="http://schemas.microsoft.com/office/drawing/2014/main" id="{AE976DDA-C23B-A278-F72C-362F67C70F83}"/>
              </a:ext>
            </a:extLst>
          </p:cNvPr>
          <p:cNvSpPr>
            <a:spLocks noGrp="1"/>
          </p:cNvSpPr>
          <p:nvPr>
            <p:ph type="body" sz="quarter" idx="17"/>
          </p:nvPr>
        </p:nvSpPr>
        <p:spPr>
          <a:xfrm>
            <a:off x="11206440"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7">
            <a:extLst>
              <a:ext uri="{FF2B5EF4-FFF2-40B4-BE49-F238E27FC236}">
                <a16:creationId xmlns:a16="http://schemas.microsoft.com/office/drawing/2014/main" id="{8B728506-C1AD-29E1-FFD8-BF84C4A58A7B}"/>
              </a:ext>
            </a:extLst>
          </p:cNvPr>
          <p:cNvSpPr>
            <a:spLocks noGrp="1"/>
          </p:cNvSpPr>
          <p:nvPr>
            <p:ph type="body" sz="quarter" idx="18"/>
          </p:nvPr>
        </p:nvSpPr>
        <p:spPr>
          <a:xfrm>
            <a:off x="14690037"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Picture Placeholder 44">
            <a:extLst>
              <a:ext uri="{FF2B5EF4-FFF2-40B4-BE49-F238E27FC236}">
                <a16:creationId xmlns:a16="http://schemas.microsoft.com/office/drawing/2014/main" id="{8320DC99-170B-B909-0861-A94D68C7ED33}"/>
              </a:ext>
            </a:extLst>
          </p:cNvPr>
          <p:cNvSpPr>
            <a:spLocks noGrp="1"/>
          </p:cNvSpPr>
          <p:nvPr>
            <p:ph type="pic" sz="quarter" idx="19"/>
          </p:nvPr>
        </p:nvSpPr>
        <p:spPr>
          <a:xfrm>
            <a:off x="755649" y="3384548"/>
            <a:ext cx="2841625" cy="2824163"/>
          </a:xfrm>
        </p:spPr>
        <p:txBody>
          <a:bodyPr/>
          <a:lstStyle/>
          <a:p>
            <a:r>
              <a:rPr lang="en-US"/>
              <a:t>Click icon to add picture</a:t>
            </a:r>
          </a:p>
        </p:txBody>
      </p:sp>
      <p:sp>
        <p:nvSpPr>
          <p:cNvPr id="46" name="Picture Placeholder 44">
            <a:extLst>
              <a:ext uri="{FF2B5EF4-FFF2-40B4-BE49-F238E27FC236}">
                <a16:creationId xmlns:a16="http://schemas.microsoft.com/office/drawing/2014/main" id="{4EF8B56E-8FF3-8DE5-D05D-DE912EE4C312}"/>
              </a:ext>
            </a:extLst>
          </p:cNvPr>
          <p:cNvSpPr>
            <a:spLocks noGrp="1"/>
          </p:cNvSpPr>
          <p:nvPr>
            <p:ph type="pic" sz="quarter" idx="20"/>
          </p:nvPr>
        </p:nvSpPr>
        <p:spPr>
          <a:xfrm>
            <a:off x="4233259" y="3384548"/>
            <a:ext cx="2841625" cy="2824163"/>
          </a:xfrm>
        </p:spPr>
        <p:txBody>
          <a:bodyPr/>
          <a:lstStyle/>
          <a:p>
            <a:r>
              <a:rPr lang="en-US"/>
              <a:t>Click icon to add picture</a:t>
            </a:r>
          </a:p>
        </p:txBody>
      </p:sp>
      <p:sp>
        <p:nvSpPr>
          <p:cNvPr id="47" name="Picture Placeholder 44">
            <a:extLst>
              <a:ext uri="{FF2B5EF4-FFF2-40B4-BE49-F238E27FC236}">
                <a16:creationId xmlns:a16="http://schemas.microsoft.com/office/drawing/2014/main" id="{44B67D0F-C2BC-11CA-B789-3A5345AB9A10}"/>
              </a:ext>
            </a:extLst>
          </p:cNvPr>
          <p:cNvSpPr>
            <a:spLocks noGrp="1"/>
          </p:cNvSpPr>
          <p:nvPr>
            <p:ph type="pic" sz="quarter" idx="21"/>
          </p:nvPr>
        </p:nvSpPr>
        <p:spPr>
          <a:xfrm>
            <a:off x="7722843" y="3384548"/>
            <a:ext cx="2841625" cy="2824163"/>
          </a:xfrm>
        </p:spPr>
        <p:txBody>
          <a:bodyPr/>
          <a:lstStyle/>
          <a:p>
            <a:r>
              <a:rPr lang="en-US"/>
              <a:t>Click icon to add picture</a:t>
            </a:r>
          </a:p>
        </p:txBody>
      </p:sp>
      <p:sp>
        <p:nvSpPr>
          <p:cNvPr id="48" name="Picture Placeholder 44">
            <a:extLst>
              <a:ext uri="{FF2B5EF4-FFF2-40B4-BE49-F238E27FC236}">
                <a16:creationId xmlns:a16="http://schemas.microsoft.com/office/drawing/2014/main" id="{6A063F60-367E-77BA-DC96-47ACC9D85FE4}"/>
              </a:ext>
            </a:extLst>
          </p:cNvPr>
          <p:cNvSpPr>
            <a:spLocks noGrp="1"/>
          </p:cNvSpPr>
          <p:nvPr>
            <p:ph type="pic" sz="quarter" idx="22"/>
          </p:nvPr>
        </p:nvSpPr>
        <p:spPr>
          <a:xfrm>
            <a:off x="11206440" y="3384548"/>
            <a:ext cx="2841625" cy="2824163"/>
          </a:xfrm>
        </p:spPr>
        <p:txBody>
          <a:bodyPr/>
          <a:lstStyle/>
          <a:p>
            <a:r>
              <a:rPr lang="en-US"/>
              <a:t>Click icon to add picture</a:t>
            </a:r>
          </a:p>
        </p:txBody>
      </p:sp>
      <p:sp>
        <p:nvSpPr>
          <p:cNvPr id="49" name="Picture Placeholder 44">
            <a:extLst>
              <a:ext uri="{FF2B5EF4-FFF2-40B4-BE49-F238E27FC236}">
                <a16:creationId xmlns:a16="http://schemas.microsoft.com/office/drawing/2014/main" id="{63556AE8-ACD0-F0A5-C4A6-F92A89026E59}"/>
              </a:ext>
            </a:extLst>
          </p:cNvPr>
          <p:cNvSpPr>
            <a:spLocks noGrp="1"/>
          </p:cNvSpPr>
          <p:nvPr>
            <p:ph type="pic" sz="quarter" idx="23"/>
          </p:nvPr>
        </p:nvSpPr>
        <p:spPr>
          <a:xfrm>
            <a:off x="14690037" y="3384548"/>
            <a:ext cx="2841625" cy="2824163"/>
          </a:xfrm>
        </p:spPr>
        <p:txBody>
          <a:bodyPr/>
          <a:lstStyle/>
          <a:p>
            <a:r>
              <a:rPr lang="en-US"/>
              <a:t>Click icon to add picture</a:t>
            </a:r>
          </a:p>
        </p:txBody>
      </p:sp>
      <p:sp>
        <p:nvSpPr>
          <p:cNvPr id="50" name="Text Placeholder 5">
            <a:extLst>
              <a:ext uri="{FF2B5EF4-FFF2-40B4-BE49-F238E27FC236}">
                <a16:creationId xmlns:a16="http://schemas.microsoft.com/office/drawing/2014/main" id="{8C29CBC3-53EA-4C8B-F8F5-0BDBA8359957}"/>
              </a:ext>
            </a:extLst>
          </p:cNvPr>
          <p:cNvSpPr>
            <a:spLocks noGrp="1"/>
          </p:cNvSpPr>
          <p:nvPr>
            <p:ph type="body" sz="quarter" idx="10" hasCustomPrompt="1"/>
          </p:nvPr>
        </p:nvSpPr>
        <p:spPr>
          <a:xfrm>
            <a:off x="755649"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1" name="Text Placeholder 5">
            <a:extLst>
              <a:ext uri="{FF2B5EF4-FFF2-40B4-BE49-F238E27FC236}">
                <a16:creationId xmlns:a16="http://schemas.microsoft.com/office/drawing/2014/main" id="{E8B4951E-DF10-B024-6848-CB5FFED11142}"/>
              </a:ext>
            </a:extLst>
          </p:cNvPr>
          <p:cNvSpPr>
            <a:spLocks noGrp="1"/>
          </p:cNvSpPr>
          <p:nvPr>
            <p:ph type="body" sz="quarter" idx="24" hasCustomPrompt="1"/>
          </p:nvPr>
        </p:nvSpPr>
        <p:spPr>
          <a:xfrm>
            <a:off x="4233259"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2" name="Text Placeholder 5">
            <a:extLst>
              <a:ext uri="{FF2B5EF4-FFF2-40B4-BE49-F238E27FC236}">
                <a16:creationId xmlns:a16="http://schemas.microsoft.com/office/drawing/2014/main" id="{163348FE-B20A-D0CA-2DC9-829779DE05B1}"/>
              </a:ext>
            </a:extLst>
          </p:cNvPr>
          <p:cNvSpPr>
            <a:spLocks noGrp="1"/>
          </p:cNvSpPr>
          <p:nvPr>
            <p:ph type="body" sz="quarter" idx="25" hasCustomPrompt="1"/>
          </p:nvPr>
        </p:nvSpPr>
        <p:spPr>
          <a:xfrm>
            <a:off x="7722843"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4" name="Text Placeholder 5">
            <a:extLst>
              <a:ext uri="{FF2B5EF4-FFF2-40B4-BE49-F238E27FC236}">
                <a16:creationId xmlns:a16="http://schemas.microsoft.com/office/drawing/2014/main" id="{F3732881-2759-47C9-06CE-AB94E8EEDE1A}"/>
              </a:ext>
            </a:extLst>
          </p:cNvPr>
          <p:cNvSpPr>
            <a:spLocks noGrp="1"/>
          </p:cNvSpPr>
          <p:nvPr>
            <p:ph type="body" sz="quarter" idx="26" hasCustomPrompt="1"/>
          </p:nvPr>
        </p:nvSpPr>
        <p:spPr>
          <a:xfrm>
            <a:off x="11206440"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5" name="Text Placeholder 5">
            <a:extLst>
              <a:ext uri="{FF2B5EF4-FFF2-40B4-BE49-F238E27FC236}">
                <a16:creationId xmlns:a16="http://schemas.microsoft.com/office/drawing/2014/main" id="{E6D54602-92C8-3299-EE82-7D24B656031E}"/>
              </a:ext>
            </a:extLst>
          </p:cNvPr>
          <p:cNvSpPr>
            <a:spLocks noGrp="1"/>
          </p:cNvSpPr>
          <p:nvPr>
            <p:ph type="body" sz="quarter" idx="27" hasCustomPrompt="1"/>
          </p:nvPr>
        </p:nvSpPr>
        <p:spPr>
          <a:xfrm>
            <a:off x="14690037"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6" name="Text Placeholder 5">
            <a:extLst>
              <a:ext uri="{FF2B5EF4-FFF2-40B4-BE49-F238E27FC236}">
                <a16:creationId xmlns:a16="http://schemas.microsoft.com/office/drawing/2014/main" id="{7E4054B5-079C-1ADC-36FD-0DCC6A9B5414}"/>
              </a:ext>
            </a:extLst>
          </p:cNvPr>
          <p:cNvSpPr>
            <a:spLocks noGrp="1"/>
          </p:cNvSpPr>
          <p:nvPr>
            <p:ph type="body" sz="quarter" idx="28" hasCustomPrompt="1"/>
          </p:nvPr>
        </p:nvSpPr>
        <p:spPr>
          <a:xfrm>
            <a:off x="755649"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57" name="Text Placeholder 5">
            <a:extLst>
              <a:ext uri="{FF2B5EF4-FFF2-40B4-BE49-F238E27FC236}">
                <a16:creationId xmlns:a16="http://schemas.microsoft.com/office/drawing/2014/main" id="{77A12D42-9B42-95B5-5389-10CC95A39C9D}"/>
              </a:ext>
            </a:extLst>
          </p:cNvPr>
          <p:cNvSpPr>
            <a:spLocks noGrp="1"/>
          </p:cNvSpPr>
          <p:nvPr>
            <p:ph type="body" sz="quarter" idx="29" hasCustomPrompt="1"/>
          </p:nvPr>
        </p:nvSpPr>
        <p:spPr>
          <a:xfrm>
            <a:off x="4233259"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58" name="Text Placeholder 5">
            <a:extLst>
              <a:ext uri="{FF2B5EF4-FFF2-40B4-BE49-F238E27FC236}">
                <a16:creationId xmlns:a16="http://schemas.microsoft.com/office/drawing/2014/main" id="{F77436AE-49C1-6010-DA8F-A790901226B9}"/>
              </a:ext>
            </a:extLst>
          </p:cNvPr>
          <p:cNvSpPr>
            <a:spLocks noGrp="1"/>
          </p:cNvSpPr>
          <p:nvPr>
            <p:ph type="body" sz="quarter" idx="30" hasCustomPrompt="1"/>
          </p:nvPr>
        </p:nvSpPr>
        <p:spPr>
          <a:xfrm>
            <a:off x="7722843"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59" name="Text Placeholder 5">
            <a:extLst>
              <a:ext uri="{FF2B5EF4-FFF2-40B4-BE49-F238E27FC236}">
                <a16:creationId xmlns:a16="http://schemas.microsoft.com/office/drawing/2014/main" id="{50614293-8F7A-F7F6-F78A-A06ED4754F86}"/>
              </a:ext>
            </a:extLst>
          </p:cNvPr>
          <p:cNvSpPr>
            <a:spLocks noGrp="1"/>
          </p:cNvSpPr>
          <p:nvPr>
            <p:ph type="body" sz="quarter" idx="31" hasCustomPrompt="1"/>
          </p:nvPr>
        </p:nvSpPr>
        <p:spPr>
          <a:xfrm>
            <a:off x="11206440"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61" name="Text Placeholder 5">
            <a:extLst>
              <a:ext uri="{FF2B5EF4-FFF2-40B4-BE49-F238E27FC236}">
                <a16:creationId xmlns:a16="http://schemas.microsoft.com/office/drawing/2014/main" id="{135391A5-5E91-7093-2CC0-6103989E1251}"/>
              </a:ext>
            </a:extLst>
          </p:cNvPr>
          <p:cNvSpPr>
            <a:spLocks noGrp="1"/>
          </p:cNvSpPr>
          <p:nvPr>
            <p:ph type="body" sz="quarter" idx="32" hasCustomPrompt="1"/>
          </p:nvPr>
        </p:nvSpPr>
        <p:spPr>
          <a:xfrm>
            <a:off x="14690037"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Tree>
    <p:extLst>
      <p:ext uri="{BB962C8B-B14F-4D97-AF65-F5344CB8AC3E}">
        <p14:creationId xmlns:p14="http://schemas.microsoft.com/office/powerpoint/2010/main" val="158250436"/>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guide id="3" pos="226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10">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6BC0110F-C257-EE8A-EA99-189CCC7EC180}"/>
              </a:ext>
            </a:extLst>
          </p:cNvPr>
          <p:cNvCxnSpPr>
            <a:cxnSpLocks/>
          </p:cNvCxnSpPr>
          <p:nvPr userDrawn="1"/>
        </p:nvCxnSpPr>
        <p:spPr>
          <a:xfrm flipV="1">
            <a:off x="7387285" y="3111536"/>
            <a:ext cx="0" cy="5741952"/>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AF6044-B704-2806-39A3-0167A6350CA6}"/>
              </a:ext>
            </a:extLst>
          </p:cNvPr>
          <p:cNvCxnSpPr>
            <a:cxnSpLocks/>
          </p:cNvCxnSpPr>
          <p:nvPr userDrawn="1"/>
        </p:nvCxnSpPr>
        <p:spPr>
          <a:xfrm flipV="1">
            <a:off x="3908148" y="3111536"/>
            <a:ext cx="0" cy="5741952"/>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E403C3-FBE5-37D8-9661-C479F9C56679}"/>
              </a:ext>
            </a:extLst>
          </p:cNvPr>
          <p:cNvCxnSpPr>
            <a:cxnSpLocks/>
          </p:cNvCxnSpPr>
          <p:nvPr userDrawn="1"/>
        </p:nvCxnSpPr>
        <p:spPr>
          <a:xfrm flipV="1">
            <a:off x="10874374" y="3111536"/>
            <a:ext cx="0" cy="5741952"/>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2ABAC3-5255-CB84-3E78-DDAEDA9E0B95}"/>
              </a:ext>
            </a:extLst>
          </p:cNvPr>
          <p:cNvCxnSpPr>
            <a:cxnSpLocks/>
          </p:cNvCxnSpPr>
          <p:nvPr userDrawn="1"/>
        </p:nvCxnSpPr>
        <p:spPr>
          <a:xfrm flipV="1">
            <a:off x="14357487" y="3111536"/>
            <a:ext cx="0" cy="5741952"/>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764380" y="455596"/>
            <a:ext cx="14408427" cy="1317824"/>
          </a:xfrm>
        </p:spPr>
        <p:txBody>
          <a:bodyPr lIns="0" tIns="0" rIns="0" bIns="0" anchor="t">
            <a:noAutofit/>
          </a:bodyPr>
          <a:lstStyle>
            <a:lvl1pPr>
              <a:defRPr sz="8200" spc="30" baseline="0">
                <a:solidFill>
                  <a:srgbClr val="0C1F2C"/>
                </a:solidFill>
              </a:defRPr>
            </a:lvl1pPr>
          </a:lstStyle>
          <a:p>
            <a:r>
              <a:rPr lang="en-GB" dirty="0"/>
              <a:t>Your project team</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4" name="Text Placeholder 7">
            <a:extLst>
              <a:ext uri="{FF2B5EF4-FFF2-40B4-BE49-F238E27FC236}">
                <a16:creationId xmlns:a16="http://schemas.microsoft.com/office/drawing/2014/main" id="{C436B204-4409-0413-5673-CB3D9982F955}"/>
              </a:ext>
            </a:extLst>
          </p:cNvPr>
          <p:cNvSpPr>
            <a:spLocks noGrp="1"/>
          </p:cNvSpPr>
          <p:nvPr>
            <p:ph type="body" sz="quarter" idx="14"/>
          </p:nvPr>
        </p:nvSpPr>
        <p:spPr>
          <a:xfrm>
            <a:off x="755648"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Picture Placeholder 44">
            <a:extLst>
              <a:ext uri="{FF2B5EF4-FFF2-40B4-BE49-F238E27FC236}">
                <a16:creationId xmlns:a16="http://schemas.microsoft.com/office/drawing/2014/main" id="{8320DC99-170B-B909-0861-A94D68C7ED33}"/>
              </a:ext>
            </a:extLst>
          </p:cNvPr>
          <p:cNvSpPr>
            <a:spLocks noGrp="1"/>
          </p:cNvSpPr>
          <p:nvPr>
            <p:ph type="pic" sz="quarter" idx="19"/>
          </p:nvPr>
        </p:nvSpPr>
        <p:spPr>
          <a:xfrm>
            <a:off x="755648" y="3111536"/>
            <a:ext cx="1332095" cy="1323909"/>
          </a:xfrm>
        </p:spPr>
        <p:txBody>
          <a:bodyPr/>
          <a:lstStyle/>
          <a:p>
            <a:r>
              <a:rPr lang="en-US"/>
              <a:t>Click icon to add picture</a:t>
            </a:r>
          </a:p>
        </p:txBody>
      </p:sp>
      <p:sp>
        <p:nvSpPr>
          <p:cNvPr id="50" name="Text Placeholder 5">
            <a:extLst>
              <a:ext uri="{FF2B5EF4-FFF2-40B4-BE49-F238E27FC236}">
                <a16:creationId xmlns:a16="http://schemas.microsoft.com/office/drawing/2014/main" id="{8C29CBC3-53EA-4C8B-F8F5-0BDBA8359957}"/>
              </a:ext>
            </a:extLst>
          </p:cNvPr>
          <p:cNvSpPr>
            <a:spLocks noGrp="1"/>
          </p:cNvSpPr>
          <p:nvPr>
            <p:ph type="body" sz="quarter" idx="10" hasCustomPrompt="1"/>
          </p:nvPr>
        </p:nvSpPr>
        <p:spPr>
          <a:xfrm>
            <a:off x="755648"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6" name="Text Placeholder 5">
            <a:extLst>
              <a:ext uri="{FF2B5EF4-FFF2-40B4-BE49-F238E27FC236}">
                <a16:creationId xmlns:a16="http://schemas.microsoft.com/office/drawing/2014/main" id="{7E4054B5-079C-1ADC-36FD-0DCC6A9B5414}"/>
              </a:ext>
            </a:extLst>
          </p:cNvPr>
          <p:cNvSpPr>
            <a:spLocks noGrp="1"/>
          </p:cNvSpPr>
          <p:nvPr>
            <p:ph type="body" sz="quarter" idx="28" hasCustomPrompt="1"/>
          </p:nvPr>
        </p:nvSpPr>
        <p:spPr>
          <a:xfrm>
            <a:off x="755648"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3" name="Footer Placeholder 2">
            <a:extLst>
              <a:ext uri="{FF2B5EF4-FFF2-40B4-BE49-F238E27FC236}">
                <a16:creationId xmlns:a16="http://schemas.microsoft.com/office/drawing/2014/main" id="{928CA027-5574-490D-30BD-34D2BC782B6F}"/>
              </a:ext>
            </a:extLst>
          </p:cNvPr>
          <p:cNvSpPr>
            <a:spLocks noGrp="1"/>
          </p:cNvSpPr>
          <p:nvPr>
            <p:ph type="ftr" sz="quarter" idx="33"/>
          </p:nvPr>
        </p:nvSpPr>
        <p:spPr>
          <a:xfrm>
            <a:off x="6582600" y="9869946"/>
            <a:ext cx="5122800" cy="270000"/>
          </a:xfrm>
          <a:prstGeom prst="rect">
            <a:avLst/>
          </a:prstGeom>
        </p:spPr>
        <p:txBody>
          <a:bodyPr/>
          <a:lstStyle/>
          <a:p>
            <a:r>
              <a:rPr lang="en-GB"/>
              <a:t>DECK NAME</a:t>
            </a:r>
            <a:endParaRPr lang="en-GB" dirty="0"/>
          </a:p>
        </p:txBody>
      </p:sp>
      <p:sp>
        <p:nvSpPr>
          <p:cNvPr id="5" name="Text Placeholder 7">
            <a:extLst>
              <a:ext uri="{FF2B5EF4-FFF2-40B4-BE49-F238E27FC236}">
                <a16:creationId xmlns:a16="http://schemas.microsoft.com/office/drawing/2014/main" id="{F27064BD-498D-3A49-5747-28F937FB849F}"/>
              </a:ext>
            </a:extLst>
          </p:cNvPr>
          <p:cNvSpPr>
            <a:spLocks noGrp="1"/>
          </p:cNvSpPr>
          <p:nvPr>
            <p:ph type="body" sz="quarter" idx="34"/>
          </p:nvPr>
        </p:nvSpPr>
        <p:spPr>
          <a:xfrm>
            <a:off x="765042"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4">
            <a:extLst>
              <a:ext uri="{FF2B5EF4-FFF2-40B4-BE49-F238E27FC236}">
                <a16:creationId xmlns:a16="http://schemas.microsoft.com/office/drawing/2014/main" id="{9DABBD0A-7AFD-DD95-6FFD-3CBBC7850A2E}"/>
              </a:ext>
            </a:extLst>
          </p:cNvPr>
          <p:cNvSpPr>
            <a:spLocks noGrp="1"/>
          </p:cNvSpPr>
          <p:nvPr>
            <p:ph type="pic" sz="quarter" idx="35"/>
          </p:nvPr>
        </p:nvSpPr>
        <p:spPr>
          <a:xfrm>
            <a:off x="765042" y="6092949"/>
            <a:ext cx="1332095" cy="1323909"/>
          </a:xfrm>
        </p:spPr>
        <p:txBody>
          <a:bodyPr/>
          <a:lstStyle/>
          <a:p>
            <a:r>
              <a:rPr lang="en-US"/>
              <a:t>Click icon to add picture</a:t>
            </a:r>
          </a:p>
        </p:txBody>
      </p:sp>
      <p:sp>
        <p:nvSpPr>
          <p:cNvPr id="9" name="Text Placeholder 5">
            <a:extLst>
              <a:ext uri="{FF2B5EF4-FFF2-40B4-BE49-F238E27FC236}">
                <a16:creationId xmlns:a16="http://schemas.microsoft.com/office/drawing/2014/main" id="{99E569C1-FD29-11A1-82F5-18B26592BE04}"/>
              </a:ext>
            </a:extLst>
          </p:cNvPr>
          <p:cNvSpPr>
            <a:spLocks noGrp="1"/>
          </p:cNvSpPr>
          <p:nvPr>
            <p:ph type="body" sz="quarter" idx="36" hasCustomPrompt="1"/>
          </p:nvPr>
        </p:nvSpPr>
        <p:spPr>
          <a:xfrm>
            <a:off x="765042"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11" name="Text Placeholder 5">
            <a:extLst>
              <a:ext uri="{FF2B5EF4-FFF2-40B4-BE49-F238E27FC236}">
                <a16:creationId xmlns:a16="http://schemas.microsoft.com/office/drawing/2014/main" id="{E8984715-DF6E-7AA6-6BD5-3D6EBBF325E0}"/>
              </a:ext>
            </a:extLst>
          </p:cNvPr>
          <p:cNvSpPr>
            <a:spLocks noGrp="1"/>
          </p:cNvSpPr>
          <p:nvPr>
            <p:ph type="body" sz="quarter" idx="37" hasCustomPrompt="1"/>
          </p:nvPr>
        </p:nvSpPr>
        <p:spPr>
          <a:xfrm>
            <a:off x="765042"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17" name="Text Placeholder 7">
            <a:extLst>
              <a:ext uri="{FF2B5EF4-FFF2-40B4-BE49-F238E27FC236}">
                <a16:creationId xmlns:a16="http://schemas.microsoft.com/office/drawing/2014/main" id="{47D3FF9A-5621-0465-505A-01B8CACC5E6D}"/>
              </a:ext>
            </a:extLst>
          </p:cNvPr>
          <p:cNvSpPr>
            <a:spLocks noGrp="1"/>
          </p:cNvSpPr>
          <p:nvPr>
            <p:ph type="body" sz="quarter" idx="38"/>
          </p:nvPr>
        </p:nvSpPr>
        <p:spPr>
          <a:xfrm>
            <a:off x="4238452"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44">
            <a:extLst>
              <a:ext uri="{FF2B5EF4-FFF2-40B4-BE49-F238E27FC236}">
                <a16:creationId xmlns:a16="http://schemas.microsoft.com/office/drawing/2014/main" id="{A7B4CBC9-4B72-DC4E-FDC0-52AFAA2D14D1}"/>
              </a:ext>
            </a:extLst>
          </p:cNvPr>
          <p:cNvSpPr>
            <a:spLocks noGrp="1"/>
          </p:cNvSpPr>
          <p:nvPr>
            <p:ph type="pic" sz="quarter" idx="39"/>
          </p:nvPr>
        </p:nvSpPr>
        <p:spPr>
          <a:xfrm>
            <a:off x="4238452" y="3111536"/>
            <a:ext cx="1332095" cy="1323909"/>
          </a:xfrm>
        </p:spPr>
        <p:txBody>
          <a:bodyPr/>
          <a:lstStyle/>
          <a:p>
            <a:r>
              <a:rPr lang="en-US"/>
              <a:t>Click icon to add picture</a:t>
            </a:r>
          </a:p>
        </p:txBody>
      </p:sp>
      <p:sp>
        <p:nvSpPr>
          <p:cNvPr id="19" name="Text Placeholder 5">
            <a:extLst>
              <a:ext uri="{FF2B5EF4-FFF2-40B4-BE49-F238E27FC236}">
                <a16:creationId xmlns:a16="http://schemas.microsoft.com/office/drawing/2014/main" id="{0D938A7A-ADF0-9BF1-2BB5-38B5233E84D9}"/>
              </a:ext>
            </a:extLst>
          </p:cNvPr>
          <p:cNvSpPr>
            <a:spLocks noGrp="1"/>
          </p:cNvSpPr>
          <p:nvPr>
            <p:ph type="body" sz="quarter" idx="40" hasCustomPrompt="1"/>
          </p:nvPr>
        </p:nvSpPr>
        <p:spPr>
          <a:xfrm>
            <a:off x="4238452"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20" name="Text Placeholder 5">
            <a:extLst>
              <a:ext uri="{FF2B5EF4-FFF2-40B4-BE49-F238E27FC236}">
                <a16:creationId xmlns:a16="http://schemas.microsoft.com/office/drawing/2014/main" id="{657937DF-00F4-1683-9772-155166C3174E}"/>
              </a:ext>
            </a:extLst>
          </p:cNvPr>
          <p:cNvSpPr>
            <a:spLocks noGrp="1"/>
          </p:cNvSpPr>
          <p:nvPr>
            <p:ph type="body" sz="quarter" idx="41" hasCustomPrompt="1"/>
          </p:nvPr>
        </p:nvSpPr>
        <p:spPr>
          <a:xfrm>
            <a:off x="4238452"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21" name="Text Placeholder 7">
            <a:extLst>
              <a:ext uri="{FF2B5EF4-FFF2-40B4-BE49-F238E27FC236}">
                <a16:creationId xmlns:a16="http://schemas.microsoft.com/office/drawing/2014/main" id="{4636566E-0CC1-6370-AC5F-D99400CBAD18}"/>
              </a:ext>
            </a:extLst>
          </p:cNvPr>
          <p:cNvSpPr>
            <a:spLocks noGrp="1"/>
          </p:cNvSpPr>
          <p:nvPr>
            <p:ph type="body" sz="quarter" idx="42"/>
          </p:nvPr>
        </p:nvSpPr>
        <p:spPr>
          <a:xfrm>
            <a:off x="4247846"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Picture Placeholder 44">
            <a:extLst>
              <a:ext uri="{FF2B5EF4-FFF2-40B4-BE49-F238E27FC236}">
                <a16:creationId xmlns:a16="http://schemas.microsoft.com/office/drawing/2014/main" id="{F45AEE3D-ADCA-AD89-2FBC-FA0EDAABBF79}"/>
              </a:ext>
            </a:extLst>
          </p:cNvPr>
          <p:cNvSpPr>
            <a:spLocks noGrp="1"/>
          </p:cNvSpPr>
          <p:nvPr>
            <p:ph type="pic" sz="quarter" idx="43"/>
          </p:nvPr>
        </p:nvSpPr>
        <p:spPr>
          <a:xfrm>
            <a:off x="4247846" y="6092949"/>
            <a:ext cx="1332095" cy="1323909"/>
          </a:xfrm>
        </p:spPr>
        <p:txBody>
          <a:bodyPr/>
          <a:lstStyle/>
          <a:p>
            <a:r>
              <a:rPr lang="en-US"/>
              <a:t>Click icon to add picture</a:t>
            </a:r>
          </a:p>
        </p:txBody>
      </p:sp>
      <p:sp>
        <p:nvSpPr>
          <p:cNvPr id="23" name="Text Placeholder 5">
            <a:extLst>
              <a:ext uri="{FF2B5EF4-FFF2-40B4-BE49-F238E27FC236}">
                <a16:creationId xmlns:a16="http://schemas.microsoft.com/office/drawing/2014/main" id="{85678729-ABE9-129D-089A-5235D00F0EF4}"/>
              </a:ext>
            </a:extLst>
          </p:cNvPr>
          <p:cNvSpPr>
            <a:spLocks noGrp="1"/>
          </p:cNvSpPr>
          <p:nvPr>
            <p:ph type="body" sz="quarter" idx="44" hasCustomPrompt="1"/>
          </p:nvPr>
        </p:nvSpPr>
        <p:spPr>
          <a:xfrm>
            <a:off x="4247846"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24" name="Text Placeholder 5">
            <a:extLst>
              <a:ext uri="{FF2B5EF4-FFF2-40B4-BE49-F238E27FC236}">
                <a16:creationId xmlns:a16="http://schemas.microsoft.com/office/drawing/2014/main" id="{11842134-A620-DB02-71AA-F401D1E5710B}"/>
              </a:ext>
            </a:extLst>
          </p:cNvPr>
          <p:cNvSpPr>
            <a:spLocks noGrp="1"/>
          </p:cNvSpPr>
          <p:nvPr>
            <p:ph type="body" sz="quarter" idx="45" hasCustomPrompt="1"/>
          </p:nvPr>
        </p:nvSpPr>
        <p:spPr>
          <a:xfrm>
            <a:off x="4247846"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25" name="Text Placeholder 7">
            <a:extLst>
              <a:ext uri="{FF2B5EF4-FFF2-40B4-BE49-F238E27FC236}">
                <a16:creationId xmlns:a16="http://schemas.microsoft.com/office/drawing/2014/main" id="{9A3B65C6-1EEB-BD21-D214-B81C6A56AED3}"/>
              </a:ext>
            </a:extLst>
          </p:cNvPr>
          <p:cNvSpPr>
            <a:spLocks noGrp="1"/>
          </p:cNvSpPr>
          <p:nvPr>
            <p:ph type="body" sz="quarter" idx="46"/>
          </p:nvPr>
        </p:nvSpPr>
        <p:spPr>
          <a:xfrm>
            <a:off x="7701785"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Picture Placeholder 44">
            <a:extLst>
              <a:ext uri="{FF2B5EF4-FFF2-40B4-BE49-F238E27FC236}">
                <a16:creationId xmlns:a16="http://schemas.microsoft.com/office/drawing/2014/main" id="{B11A224E-9BD4-684C-0DE8-E722C1DC5A66}"/>
              </a:ext>
            </a:extLst>
          </p:cNvPr>
          <p:cNvSpPr>
            <a:spLocks noGrp="1"/>
          </p:cNvSpPr>
          <p:nvPr>
            <p:ph type="pic" sz="quarter" idx="47"/>
          </p:nvPr>
        </p:nvSpPr>
        <p:spPr>
          <a:xfrm>
            <a:off x="7701785" y="3111536"/>
            <a:ext cx="1332095" cy="1323909"/>
          </a:xfrm>
        </p:spPr>
        <p:txBody>
          <a:bodyPr/>
          <a:lstStyle/>
          <a:p>
            <a:r>
              <a:rPr lang="en-US"/>
              <a:t>Click icon to add picture</a:t>
            </a:r>
          </a:p>
        </p:txBody>
      </p:sp>
      <p:sp>
        <p:nvSpPr>
          <p:cNvPr id="28" name="Text Placeholder 5">
            <a:extLst>
              <a:ext uri="{FF2B5EF4-FFF2-40B4-BE49-F238E27FC236}">
                <a16:creationId xmlns:a16="http://schemas.microsoft.com/office/drawing/2014/main" id="{2A3B79DA-06F2-747F-E139-CB0EE1DCD44C}"/>
              </a:ext>
            </a:extLst>
          </p:cNvPr>
          <p:cNvSpPr>
            <a:spLocks noGrp="1"/>
          </p:cNvSpPr>
          <p:nvPr>
            <p:ph type="body" sz="quarter" idx="48" hasCustomPrompt="1"/>
          </p:nvPr>
        </p:nvSpPr>
        <p:spPr>
          <a:xfrm>
            <a:off x="7701785"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29" name="Text Placeholder 5">
            <a:extLst>
              <a:ext uri="{FF2B5EF4-FFF2-40B4-BE49-F238E27FC236}">
                <a16:creationId xmlns:a16="http://schemas.microsoft.com/office/drawing/2014/main" id="{7C9F4763-E194-6DE3-1798-D471262BACDC}"/>
              </a:ext>
            </a:extLst>
          </p:cNvPr>
          <p:cNvSpPr>
            <a:spLocks noGrp="1"/>
          </p:cNvSpPr>
          <p:nvPr>
            <p:ph type="body" sz="quarter" idx="49" hasCustomPrompt="1"/>
          </p:nvPr>
        </p:nvSpPr>
        <p:spPr>
          <a:xfrm>
            <a:off x="7701785"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30" name="Text Placeholder 7">
            <a:extLst>
              <a:ext uri="{FF2B5EF4-FFF2-40B4-BE49-F238E27FC236}">
                <a16:creationId xmlns:a16="http://schemas.microsoft.com/office/drawing/2014/main" id="{AD918A3F-F6AC-6F4C-D6C4-647980D6AA5D}"/>
              </a:ext>
            </a:extLst>
          </p:cNvPr>
          <p:cNvSpPr>
            <a:spLocks noGrp="1"/>
          </p:cNvSpPr>
          <p:nvPr>
            <p:ph type="body" sz="quarter" idx="50"/>
          </p:nvPr>
        </p:nvSpPr>
        <p:spPr>
          <a:xfrm>
            <a:off x="7711179"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Picture Placeholder 44">
            <a:extLst>
              <a:ext uri="{FF2B5EF4-FFF2-40B4-BE49-F238E27FC236}">
                <a16:creationId xmlns:a16="http://schemas.microsoft.com/office/drawing/2014/main" id="{23F4E6D0-0EF6-F8D9-B42F-7E2EDEADC4F5}"/>
              </a:ext>
            </a:extLst>
          </p:cNvPr>
          <p:cNvSpPr>
            <a:spLocks noGrp="1"/>
          </p:cNvSpPr>
          <p:nvPr>
            <p:ph type="pic" sz="quarter" idx="51"/>
          </p:nvPr>
        </p:nvSpPr>
        <p:spPr>
          <a:xfrm>
            <a:off x="7711179" y="6092949"/>
            <a:ext cx="1332095" cy="1323909"/>
          </a:xfrm>
        </p:spPr>
        <p:txBody>
          <a:bodyPr/>
          <a:lstStyle/>
          <a:p>
            <a:r>
              <a:rPr lang="en-US"/>
              <a:t>Click icon to add picture</a:t>
            </a:r>
          </a:p>
        </p:txBody>
      </p:sp>
      <p:sp>
        <p:nvSpPr>
          <p:cNvPr id="33" name="Text Placeholder 5">
            <a:extLst>
              <a:ext uri="{FF2B5EF4-FFF2-40B4-BE49-F238E27FC236}">
                <a16:creationId xmlns:a16="http://schemas.microsoft.com/office/drawing/2014/main" id="{51E60B85-F6EC-B043-0723-65C67D5A644B}"/>
              </a:ext>
            </a:extLst>
          </p:cNvPr>
          <p:cNvSpPr>
            <a:spLocks noGrp="1"/>
          </p:cNvSpPr>
          <p:nvPr>
            <p:ph type="body" sz="quarter" idx="52" hasCustomPrompt="1"/>
          </p:nvPr>
        </p:nvSpPr>
        <p:spPr>
          <a:xfrm>
            <a:off x="7711179"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34" name="Text Placeholder 5">
            <a:extLst>
              <a:ext uri="{FF2B5EF4-FFF2-40B4-BE49-F238E27FC236}">
                <a16:creationId xmlns:a16="http://schemas.microsoft.com/office/drawing/2014/main" id="{12E19AA1-9C5E-0C6C-B0C1-79786B7B0F26}"/>
              </a:ext>
            </a:extLst>
          </p:cNvPr>
          <p:cNvSpPr>
            <a:spLocks noGrp="1"/>
          </p:cNvSpPr>
          <p:nvPr>
            <p:ph type="body" sz="quarter" idx="53" hasCustomPrompt="1"/>
          </p:nvPr>
        </p:nvSpPr>
        <p:spPr>
          <a:xfrm>
            <a:off x="7711179"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35" name="Text Placeholder 7">
            <a:extLst>
              <a:ext uri="{FF2B5EF4-FFF2-40B4-BE49-F238E27FC236}">
                <a16:creationId xmlns:a16="http://schemas.microsoft.com/office/drawing/2014/main" id="{5E466AEB-31B7-02B5-A7AF-3EBD42F4F18B}"/>
              </a:ext>
            </a:extLst>
          </p:cNvPr>
          <p:cNvSpPr>
            <a:spLocks noGrp="1"/>
          </p:cNvSpPr>
          <p:nvPr>
            <p:ph type="body" sz="quarter" idx="54"/>
          </p:nvPr>
        </p:nvSpPr>
        <p:spPr>
          <a:xfrm>
            <a:off x="11200111"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4">
            <a:extLst>
              <a:ext uri="{FF2B5EF4-FFF2-40B4-BE49-F238E27FC236}">
                <a16:creationId xmlns:a16="http://schemas.microsoft.com/office/drawing/2014/main" id="{963DEE05-5D99-EFAA-E208-5A0B72D4BB5C}"/>
              </a:ext>
            </a:extLst>
          </p:cNvPr>
          <p:cNvSpPr>
            <a:spLocks noGrp="1"/>
          </p:cNvSpPr>
          <p:nvPr>
            <p:ph type="pic" sz="quarter" idx="55"/>
          </p:nvPr>
        </p:nvSpPr>
        <p:spPr>
          <a:xfrm>
            <a:off x="11200111" y="3111536"/>
            <a:ext cx="1332095" cy="1323909"/>
          </a:xfrm>
        </p:spPr>
        <p:txBody>
          <a:bodyPr/>
          <a:lstStyle/>
          <a:p>
            <a:r>
              <a:rPr lang="en-US"/>
              <a:t>Click icon to add picture</a:t>
            </a:r>
          </a:p>
        </p:txBody>
      </p:sp>
      <p:sp>
        <p:nvSpPr>
          <p:cNvPr id="37" name="Text Placeholder 5">
            <a:extLst>
              <a:ext uri="{FF2B5EF4-FFF2-40B4-BE49-F238E27FC236}">
                <a16:creationId xmlns:a16="http://schemas.microsoft.com/office/drawing/2014/main" id="{BDEFAAC8-3ADC-840E-2350-909410922CB0}"/>
              </a:ext>
            </a:extLst>
          </p:cNvPr>
          <p:cNvSpPr>
            <a:spLocks noGrp="1"/>
          </p:cNvSpPr>
          <p:nvPr>
            <p:ph type="body" sz="quarter" idx="56" hasCustomPrompt="1"/>
          </p:nvPr>
        </p:nvSpPr>
        <p:spPr>
          <a:xfrm>
            <a:off x="11200111"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38" name="Text Placeholder 5">
            <a:extLst>
              <a:ext uri="{FF2B5EF4-FFF2-40B4-BE49-F238E27FC236}">
                <a16:creationId xmlns:a16="http://schemas.microsoft.com/office/drawing/2014/main" id="{6B497BF7-61EC-A64B-ECFC-D3B9C8B613C7}"/>
              </a:ext>
            </a:extLst>
          </p:cNvPr>
          <p:cNvSpPr>
            <a:spLocks noGrp="1"/>
          </p:cNvSpPr>
          <p:nvPr>
            <p:ph type="body" sz="quarter" idx="57" hasCustomPrompt="1"/>
          </p:nvPr>
        </p:nvSpPr>
        <p:spPr>
          <a:xfrm>
            <a:off x="11200111"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44" name="Text Placeholder 7">
            <a:extLst>
              <a:ext uri="{FF2B5EF4-FFF2-40B4-BE49-F238E27FC236}">
                <a16:creationId xmlns:a16="http://schemas.microsoft.com/office/drawing/2014/main" id="{C597E1D3-158F-7027-D12E-D4B5E461FE48}"/>
              </a:ext>
            </a:extLst>
          </p:cNvPr>
          <p:cNvSpPr>
            <a:spLocks noGrp="1"/>
          </p:cNvSpPr>
          <p:nvPr>
            <p:ph type="body" sz="quarter" idx="58"/>
          </p:nvPr>
        </p:nvSpPr>
        <p:spPr>
          <a:xfrm>
            <a:off x="11209505"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44">
            <a:extLst>
              <a:ext uri="{FF2B5EF4-FFF2-40B4-BE49-F238E27FC236}">
                <a16:creationId xmlns:a16="http://schemas.microsoft.com/office/drawing/2014/main" id="{21F199E9-65AC-7955-90EA-C65CD0A2E188}"/>
              </a:ext>
            </a:extLst>
          </p:cNvPr>
          <p:cNvSpPr>
            <a:spLocks noGrp="1"/>
          </p:cNvSpPr>
          <p:nvPr>
            <p:ph type="pic" sz="quarter" idx="59"/>
          </p:nvPr>
        </p:nvSpPr>
        <p:spPr>
          <a:xfrm>
            <a:off x="11209505" y="6092949"/>
            <a:ext cx="1332095" cy="1323909"/>
          </a:xfrm>
        </p:spPr>
        <p:txBody>
          <a:bodyPr/>
          <a:lstStyle/>
          <a:p>
            <a:r>
              <a:rPr lang="en-US"/>
              <a:t>Click icon to add picture</a:t>
            </a:r>
          </a:p>
        </p:txBody>
      </p:sp>
      <p:sp>
        <p:nvSpPr>
          <p:cNvPr id="60" name="Text Placeholder 5">
            <a:extLst>
              <a:ext uri="{FF2B5EF4-FFF2-40B4-BE49-F238E27FC236}">
                <a16:creationId xmlns:a16="http://schemas.microsoft.com/office/drawing/2014/main" id="{388FE281-B0DD-B8F4-3E48-7AD4F03D2783}"/>
              </a:ext>
            </a:extLst>
          </p:cNvPr>
          <p:cNvSpPr>
            <a:spLocks noGrp="1"/>
          </p:cNvSpPr>
          <p:nvPr>
            <p:ph type="body" sz="quarter" idx="60" hasCustomPrompt="1"/>
          </p:nvPr>
        </p:nvSpPr>
        <p:spPr>
          <a:xfrm>
            <a:off x="11209505"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62" name="Text Placeholder 5">
            <a:extLst>
              <a:ext uri="{FF2B5EF4-FFF2-40B4-BE49-F238E27FC236}">
                <a16:creationId xmlns:a16="http://schemas.microsoft.com/office/drawing/2014/main" id="{FD995357-E7FB-6EA0-85EC-5CC4F9666143}"/>
              </a:ext>
            </a:extLst>
          </p:cNvPr>
          <p:cNvSpPr>
            <a:spLocks noGrp="1"/>
          </p:cNvSpPr>
          <p:nvPr>
            <p:ph type="body" sz="quarter" idx="61" hasCustomPrompt="1"/>
          </p:nvPr>
        </p:nvSpPr>
        <p:spPr>
          <a:xfrm>
            <a:off x="11209505"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63" name="Text Placeholder 7">
            <a:extLst>
              <a:ext uri="{FF2B5EF4-FFF2-40B4-BE49-F238E27FC236}">
                <a16:creationId xmlns:a16="http://schemas.microsoft.com/office/drawing/2014/main" id="{EDE7A3DE-422A-0EFF-32B1-A99B183326AB}"/>
              </a:ext>
            </a:extLst>
          </p:cNvPr>
          <p:cNvSpPr>
            <a:spLocks noGrp="1"/>
          </p:cNvSpPr>
          <p:nvPr>
            <p:ph type="body" sz="quarter" idx="62"/>
          </p:nvPr>
        </p:nvSpPr>
        <p:spPr>
          <a:xfrm>
            <a:off x="14681664"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4" name="Picture Placeholder 44">
            <a:extLst>
              <a:ext uri="{FF2B5EF4-FFF2-40B4-BE49-F238E27FC236}">
                <a16:creationId xmlns:a16="http://schemas.microsoft.com/office/drawing/2014/main" id="{3FCC7272-15BE-A62F-1B9B-76C807D2F3FA}"/>
              </a:ext>
            </a:extLst>
          </p:cNvPr>
          <p:cNvSpPr>
            <a:spLocks noGrp="1"/>
          </p:cNvSpPr>
          <p:nvPr>
            <p:ph type="pic" sz="quarter" idx="63"/>
          </p:nvPr>
        </p:nvSpPr>
        <p:spPr>
          <a:xfrm>
            <a:off x="14681664" y="3111536"/>
            <a:ext cx="1332095" cy="1323909"/>
          </a:xfrm>
        </p:spPr>
        <p:txBody>
          <a:bodyPr/>
          <a:lstStyle/>
          <a:p>
            <a:r>
              <a:rPr lang="en-US"/>
              <a:t>Click icon to add picture</a:t>
            </a:r>
          </a:p>
        </p:txBody>
      </p:sp>
      <p:sp>
        <p:nvSpPr>
          <p:cNvPr id="65" name="Text Placeholder 5">
            <a:extLst>
              <a:ext uri="{FF2B5EF4-FFF2-40B4-BE49-F238E27FC236}">
                <a16:creationId xmlns:a16="http://schemas.microsoft.com/office/drawing/2014/main" id="{91E45610-C662-C92A-C7A4-32DFBABB274A}"/>
              </a:ext>
            </a:extLst>
          </p:cNvPr>
          <p:cNvSpPr>
            <a:spLocks noGrp="1"/>
          </p:cNvSpPr>
          <p:nvPr>
            <p:ph type="body" sz="quarter" idx="64" hasCustomPrompt="1"/>
          </p:nvPr>
        </p:nvSpPr>
        <p:spPr>
          <a:xfrm>
            <a:off x="14681664"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66" name="Text Placeholder 5">
            <a:extLst>
              <a:ext uri="{FF2B5EF4-FFF2-40B4-BE49-F238E27FC236}">
                <a16:creationId xmlns:a16="http://schemas.microsoft.com/office/drawing/2014/main" id="{100035C1-58C1-42CA-C10A-7A78BA32AC53}"/>
              </a:ext>
            </a:extLst>
          </p:cNvPr>
          <p:cNvSpPr>
            <a:spLocks noGrp="1"/>
          </p:cNvSpPr>
          <p:nvPr>
            <p:ph type="body" sz="quarter" idx="65" hasCustomPrompt="1"/>
          </p:nvPr>
        </p:nvSpPr>
        <p:spPr>
          <a:xfrm>
            <a:off x="14681664"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67" name="Text Placeholder 7">
            <a:extLst>
              <a:ext uri="{FF2B5EF4-FFF2-40B4-BE49-F238E27FC236}">
                <a16:creationId xmlns:a16="http://schemas.microsoft.com/office/drawing/2014/main" id="{DD3F073F-8BC2-BED6-CF4A-71B252CFE363}"/>
              </a:ext>
            </a:extLst>
          </p:cNvPr>
          <p:cNvSpPr>
            <a:spLocks noGrp="1"/>
          </p:cNvSpPr>
          <p:nvPr>
            <p:ph type="body" sz="quarter" idx="66"/>
          </p:nvPr>
        </p:nvSpPr>
        <p:spPr>
          <a:xfrm>
            <a:off x="14691058"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Picture Placeholder 44">
            <a:extLst>
              <a:ext uri="{FF2B5EF4-FFF2-40B4-BE49-F238E27FC236}">
                <a16:creationId xmlns:a16="http://schemas.microsoft.com/office/drawing/2014/main" id="{50B37DEE-A1EF-1237-B016-5203CCFB6C09}"/>
              </a:ext>
            </a:extLst>
          </p:cNvPr>
          <p:cNvSpPr>
            <a:spLocks noGrp="1"/>
          </p:cNvSpPr>
          <p:nvPr>
            <p:ph type="pic" sz="quarter" idx="67"/>
          </p:nvPr>
        </p:nvSpPr>
        <p:spPr>
          <a:xfrm>
            <a:off x="14691058" y="6092949"/>
            <a:ext cx="1332095" cy="1323909"/>
          </a:xfrm>
        </p:spPr>
        <p:txBody>
          <a:bodyPr/>
          <a:lstStyle/>
          <a:p>
            <a:r>
              <a:rPr lang="en-US"/>
              <a:t>Click icon to add picture</a:t>
            </a:r>
          </a:p>
        </p:txBody>
      </p:sp>
      <p:sp>
        <p:nvSpPr>
          <p:cNvPr id="69" name="Text Placeholder 5">
            <a:extLst>
              <a:ext uri="{FF2B5EF4-FFF2-40B4-BE49-F238E27FC236}">
                <a16:creationId xmlns:a16="http://schemas.microsoft.com/office/drawing/2014/main" id="{EB1584B4-90DD-8557-41CC-A99F8B895C04}"/>
              </a:ext>
            </a:extLst>
          </p:cNvPr>
          <p:cNvSpPr>
            <a:spLocks noGrp="1"/>
          </p:cNvSpPr>
          <p:nvPr>
            <p:ph type="body" sz="quarter" idx="68" hasCustomPrompt="1"/>
          </p:nvPr>
        </p:nvSpPr>
        <p:spPr>
          <a:xfrm>
            <a:off x="14691058"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70" name="Text Placeholder 5">
            <a:extLst>
              <a:ext uri="{FF2B5EF4-FFF2-40B4-BE49-F238E27FC236}">
                <a16:creationId xmlns:a16="http://schemas.microsoft.com/office/drawing/2014/main" id="{90F53B6A-9A32-AE8E-6322-ED373FD2CE9C}"/>
              </a:ext>
            </a:extLst>
          </p:cNvPr>
          <p:cNvSpPr>
            <a:spLocks noGrp="1"/>
          </p:cNvSpPr>
          <p:nvPr>
            <p:ph type="body" sz="quarter" idx="69" hasCustomPrompt="1"/>
          </p:nvPr>
        </p:nvSpPr>
        <p:spPr>
          <a:xfrm>
            <a:off x="14691058"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Tree>
    <p:extLst>
      <p:ext uri="{BB962C8B-B14F-4D97-AF65-F5344CB8AC3E}">
        <p14:creationId xmlns:p14="http://schemas.microsoft.com/office/powerpoint/2010/main" val="175473552"/>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guide id="3" pos="2267" userDrawn="1">
          <p15:clr>
            <a:srgbClr val="FBAE40"/>
          </p15:clr>
        </p15:guide>
        <p15:guide id="4" orient="horz" pos="194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773"/>
            <a:ext cx="15773400" cy="19886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860"/>
            <a:ext cx="15773400" cy="65280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904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2" r:id="rId4"/>
    <p:sldLayoutId id="2147483674" r:id="rId5"/>
    <p:sldLayoutId id="2147483675" r:id="rId6"/>
    <p:sldLayoutId id="2147483676" r:id="rId7"/>
    <p:sldLayoutId id="2147483682" r:id="rId8"/>
    <p:sldLayoutId id="2147483686" r:id="rId9"/>
    <p:sldLayoutId id="2147483683" r:id="rId10"/>
    <p:sldLayoutId id="2147483677" r:id="rId11"/>
    <p:sldLayoutId id="2147483678" r:id="rId12"/>
    <p:sldLayoutId id="2147483679" r:id="rId13"/>
    <p:sldLayoutId id="2147483680" r:id="rId14"/>
    <p:sldLayoutId id="2147483681" r:id="rId15"/>
    <p:sldLayoutId id="2147483684" r:id="rId16"/>
    <p:sldLayoutId id="2147483685" r:id="rId17"/>
  </p:sldLayoutIdLst>
  <p:hf sldNum="0" hdr="0" dt="0"/>
  <p:txStyles>
    <p:titleStyle>
      <a:lvl1pPr algn="l" defTabSz="1371600" rtl="0" eaLnBrk="1" latinLnBrk="0" hangingPunct="1">
        <a:lnSpc>
          <a:spcPct val="90000"/>
        </a:lnSpc>
        <a:spcBef>
          <a:spcPct val="0"/>
        </a:spcBef>
        <a:buNone/>
        <a:defRPr sz="7000" kern="1200">
          <a:solidFill>
            <a:schemeClr val="tx1"/>
          </a:solidFill>
          <a:latin typeface="Kaleko 105 Round" panose="020B0503030000060004" pitchFamily="34" charset="77"/>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4" userDrawn="1">
          <p15:clr>
            <a:srgbClr val="F26B43"/>
          </p15:clr>
        </p15:guide>
        <p15:guide id="2" pos="249" userDrawn="1">
          <p15:clr>
            <a:srgbClr val="F26B43"/>
          </p15:clr>
        </p15:guide>
        <p15:guide id="3" orient="horz" pos="6234" userDrawn="1">
          <p15:clr>
            <a:srgbClr val="F26B43"/>
          </p15:clr>
        </p15:guide>
        <p15:guide id="4" pos="11271" userDrawn="1">
          <p15:clr>
            <a:srgbClr val="F26B43"/>
          </p15:clr>
        </p15:guide>
        <p15:guide id="5" pos="1791" userDrawn="1">
          <p15:clr>
            <a:srgbClr val="F26B43"/>
          </p15:clr>
        </p15:guide>
        <p15:guide id="6" pos="7597" userDrawn="1">
          <p15:clr>
            <a:srgbClr val="F26B43"/>
          </p15:clr>
        </p15:guide>
        <p15:guide id="7" pos="9548" userDrawn="1">
          <p15:clr>
            <a:srgbClr val="F26B43"/>
          </p15:clr>
        </p15:guide>
        <p15:guide id="8" orient="horz" pos="973" userDrawn="1">
          <p15:clr>
            <a:srgbClr val="F26B43"/>
          </p15:clr>
        </p15:guide>
        <p15:guide id="9" orient="horz" pos="2605" userDrawn="1">
          <p15:clr>
            <a:srgbClr val="F26B43"/>
          </p15:clr>
        </p15:guide>
        <p15:guide id="10" orient="horz" pos="3150" userDrawn="1">
          <p15:clr>
            <a:srgbClr val="F26B43"/>
          </p15:clr>
        </p15:guide>
        <p15:guide id="11" orient="horz" pos="3989" userDrawn="1">
          <p15:clr>
            <a:srgbClr val="F26B43"/>
          </p15:clr>
        </p15:guide>
        <p15:guide id="12" orient="horz" pos="5350" userDrawn="1">
          <p15:clr>
            <a:srgbClr val="F26B43"/>
          </p15:clr>
        </p15:guide>
        <p15:guide id="13" orient="horz" pos="5577" userDrawn="1">
          <p15:clr>
            <a:srgbClr val="F26B43"/>
          </p15:clr>
        </p15:guide>
        <p15:guide id="14" orient="horz" pos="5826" userDrawn="1">
          <p15:clr>
            <a:srgbClr val="F26B43"/>
          </p15:clr>
        </p15:guide>
        <p15:guide id="15" pos="80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cpmodel/FTT_StandAlone" TargetMode="External"/><Relationship Id="rId1" Type="http://schemas.openxmlformats.org/officeDocument/2006/relationships/slideLayout" Target="../slideLayouts/slideLayout5.xml"/><Relationship Id="rId5" Type="http://schemas.openxmlformats.org/officeDocument/2006/relationships/image" Target="../media/image32.jpe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0">
            <a:extLst>
              <a:ext uri="{FF2B5EF4-FFF2-40B4-BE49-F238E27FC236}">
                <a16:creationId xmlns:a16="http://schemas.microsoft.com/office/drawing/2014/main" id="{0918B6B0-F869-3A7A-10A8-CB299E5B4BDE}"/>
              </a:ext>
            </a:extLst>
          </p:cNvPr>
          <p:cNvSpPr>
            <a:spLocks noGrp="1"/>
          </p:cNvSpPr>
          <p:nvPr>
            <p:ph type="subTitle" idx="1"/>
          </p:nvPr>
        </p:nvSpPr>
        <p:spPr/>
        <p:txBody>
          <a:bodyPr/>
          <a:lstStyle/>
          <a:p>
            <a:r>
              <a:rPr lang="en-GB" dirty="0"/>
              <a:t>Day 3: Future Technology Transformations</a:t>
            </a:r>
          </a:p>
        </p:txBody>
      </p:sp>
      <p:sp>
        <p:nvSpPr>
          <p:cNvPr id="20" name="Title 19">
            <a:extLst>
              <a:ext uri="{FF2B5EF4-FFF2-40B4-BE49-F238E27FC236}">
                <a16:creationId xmlns:a16="http://schemas.microsoft.com/office/drawing/2014/main" id="{08ABEC99-6BE7-C686-1CDA-D211427C02F2}"/>
              </a:ext>
            </a:extLst>
          </p:cNvPr>
          <p:cNvSpPr>
            <a:spLocks noGrp="1"/>
          </p:cNvSpPr>
          <p:nvPr>
            <p:ph type="ctrTitle"/>
          </p:nvPr>
        </p:nvSpPr>
        <p:spPr/>
        <p:txBody>
          <a:bodyPr/>
          <a:lstStyle/>
          <a:p>
            <a:r>
              <a:rPr lang="en-GB" dirty="0"/>
              <a:t>E3ME-FTT </a:t>
            </a:r>
            <a:r>
              <a:rPr lang="en-GB" dirty="0" err="1"/>
              <a:t>Summerschool</a:t>
            </a:r>
            <a:endParaRPr lang="en-GB" dirty="0"/>
          </a:p>
        </p:txBody>
      </p:sp>
      <p:sp>
        <p:nvSpPr>
          <p:cNvPr id="23" name="Text Placeholder 22">
            <a:extLst>
              <a:ext uri="{FF2B5EF4-FFF2-40B4-BE49-F238E27FC236}">
                <a16:creationId xmlns:a16="http://schemas.microsoft.com/office/drawing/2014/main" id="{D84C8D36-B53F-B770-EC1F-173406B66EFF}"/>
              </a:ext>
            </a:extLst>
          </p:cNvPr>
          <p:cNvSpPr>
            <a:spLocks noGrp="1"/>
          </p:cNvSpPr>
          <p:nvPr>
            <p:ph type="body" sz="quarter" idx="11"/>
          </p:nvPr>
        </p:nvSpPr>
        <p:spPr/>
        <p:txBody>
          <a:bodyPr/>
          <a:lstStyle/>
          <a:p>
            <a:r>
              <a:rPr lang="en-GB" dirty="0"/>
              <a:t>06-06-2023</a:t>
            </a:r>
          </a:p>
        </p:txBody>
      </p:sp>
      <p:sp>
        <p:nvSpPr>
          <p:cNvPr id="24" name="Text Placeholder 23">
            <a:extLst>
              <a:ext uri="{FF2B5EF4-FFF2-40B4-BE49-F238E27FC236}">
                <a16:creationId xmlns:a16="http://schemas.microsoft.com/office/drawing/2014/main" id="{781DE7F7-199A-C7A1-3D98-BD9E4822D1FE}"/>
              </a:ext>
            </a:extLst>
          </p:cNvPr>
          <p:cNvSpPr>
            <a:spLocks noGrp="1"/>
          </p:cNvSpPr>
          <p:nvPr>
            <p:ph type="body" sz="quarter" idx="12"/>
          </p:nvPr>
        </p:nvSpPr>
        <p:spPr/>
        <p:txBody>
          <a:bodyPr/>
          <a:lstStyle/>
          <a:p>
            <a:r>
              <a:rPr lang="en-GB" dirty="0"/>
              <a:t>2023 edition</a:t>
            </a:r>
          </a:p>
        </p:txBody>
      </p:sp>
      <p:sp>
        <p:nvSpPr>
          <p:cNvPr id="10" name="Rectangle 9">
            <a:extLst>
              <a:ext uri="{FF2B5EF4-FFF2-40B4-BE49-F238E27FC236}">
                <a16:creationId xmlns:a16="http://schemas.microsoft.com/office/drawing/2014/main" id="{2FB3A504-1B61-8AFD-6BAA-D7DDFE370EF5}"/>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9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FD746-65B2-B6FC-7230-FC4E4C5896DE}"/>
              </a:ext>
            </a:extLst>
          </p:cNvPr>
          <p:cNvSpPr>
            <a:spLocks noGrp="1"/>
          </p:cNvSpPr>
          <p:nvPr>
            <p:ph type="title"/>
          </p:nvPr>
        </p:nvSpPr>
        <p:spPr/>
        <p:txBody>
          <a:bodyPr/>
          <a:lstStyle/>
          <a:p>
            <a:r>
              <a:rPr lang="en-US" dirty="0"/>
              <a:t>Investor preferences</a:t>
            </a:r>
          </a:p>
        </p:txBody>
      </p:sp>
      <p:sp>
        <p:nvSpPr>
          <p:cNvPr id="3" name="Slide Number Placeholder 2">
            <a:extLst>
              <a:ext uri="{FF2B5EF4-FFF2-40B4-BE49-F238E27FC236}">
                <a16:creationId xmlns:a16="http://schemas.microsoft.com/office/drawing/2014/main" id="{B2F48825-5034-B949-2118-16902991C74F}"/>
              </a:ext>
            </a:extLst>
          </p:cNvPr>
          <p:cNvSpPr>
            <a:spLocks noGrp="1"/>
          </p:cNvSpPr>
          <p:nvPr>
            <p:ph type="sldNum" sz="quarter" idx="4"/>
          </p:nvPr>
        </p:nvSpPr>
        <p:spPr>
          <a:xfrm>
            <a:off x="13762922" y="9799861"/>
            <a:ext cx="4114800" cy="201379"/>
          </a:xfrm>
          <a:prstGeom prst="rect">
            <a:avLst/>
          </a:prstGeom>
        </p:spPr>
        <p:txBody>
          <a:bodyPr vert="horz" lIns="0" tIns="0" rIns="0" bIns="0" rtlCol="0" anchor="ctr"/>
          <a:lstStyle>
            <a:defPPr>
              <a:defRPr lang="en-US"/>
            </a:defPPr>
            <a:lvl1pPr marL="0" algn="r" defTabSz="457200" rtl="0" eaLnBrk="1" latinLnBrk="0" hangingPunct="1">
              <a:defRPr lang="en-US" sz="1100" b="1" kern="1200" spc="110" baseline="0" smtClean="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2BB2E0-3F4A-334A-8F86-FFEC3902A6A3}" type="slidenum">
              <a:rPr lang="en-GB" smtClean="0"/>
              <a:pPr/>
              <a:t>10</a:t>
            </a:fld>
            <a:endParaRPr lang="en-GB" dirty="0"/>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3EBC4E17-2008-28A0-93BC-A1988A547958}"/>
                  </a:ext>
                </a:extLst>
              </p:cNvPr>
              <p:cNvGraphicFramePr>
                <a:graphicFrameLocks noGrp="1"/>
              </p:cNvGraphicFramePr>
              <p:nvPr>
                <p:extLst>
                  <p:ext uri="{D42A27DB-BD31-4B8C-83A1-F6EECF244321}">
                    <p14:modId xmlns:p14="http://schemas.microsoft.com/office/powerpoint/2010/main" val="1627944574"/>
                  </p:ext>
                </p:extLst>
              </p:nvPr>
            </p:nvGraphicFramePr>
            <p:xfrm>
              <a:off x="736768" y="2096738"/>
              <a:ext cx="16437600" cy="7510726"/>
            </p:xfrm>
            <a:graphic>
              <a:graphicData uri="http://schemas.openxmlformats.org/drawingml/2006/table">
                <a:tbl>
                  <a:tblPr firstCol="1">
                    <a:tableStyleId>{125E5076-3810-47DD-B79F-674D7AD40C01}</a:tableStyleId>
                  </a:tblPr>
                  <a:tblGrid>
                    <a:gridCol w="5086800">
                      <a:extLst>
                        <a:ext uri="{9D8B030D-6E8A-4147-A177-3AD203B41FA5}">
                          <a16:colId xmlns:a16="http://schemas.microsoft.com/office/drawing/2014/main" val="844207396"/>
                        </a:ext>
                      </a:extLst>
                    </a:gridCol>
                    <a:gridCol w="11350800">
                      <a:extLst>
                        <a:ext uri="{9D8B030D-6E8A-4147-A177-3AD203B41FA5}">
                          <a16:colId xmlns:a16="http://schemas.microsoft.com/office/drawing/2014/main" val="2804227216"/>
                        </a:ext>
                      </a:extLst>
                    </a:gridCol>
                  </a:tblGrid>
                  <a:tr h="1509483">
                    <a:tc>
                      <a:txBody>
                        <a:bodyPr/>
                        <a:lstStyle/>
                        <a:p>
                          <a:r>
                            <a:rPr lang="en-GB" sz="2400" dirty="0">
                              <a:solidFill>
                                <a:schemeClr val="bg1"/>
                              </a:solidFill>
                            </a:rPr>
                            <a:t>Difference of the average levelised cost</a:t>
                          </a:r>
                        </a:p>
                      </a:txBody>
                      <a:tcPr anchor="ctr"/>
                    </a:tc>
                    <a:tc>
                      <a:txBody>
                        <a:bodyPr/>
                        <a:lstStyle/>
                        <a:p>
                          <a:pPr algn="ctr"/>
                          <a14:m>
                            <m:oMath xmlns:m="http://schemas.openxmlformats.org/officeDocument/2006/math">
                              <m:r>
                                <a:rPr lang="en-GB" sz="2800" smtClean="0">
                                  <a:solidFill>
                                    <a:schemeClr val="bg1"/>
                                  </a:solidFill>
                                </a:rPr>
                                <m:t>∆</m:t>
                              </m:r>
                              <m:sSub>
                                <m:sSubPr>
                                  <m:ctrlPr>
                                    <a:rPr lang="en-GB" sz="2800" smtClean="0">
                                      <a:solidFill>
                                        <a:schemeClr val="bg1"/>
                                      </a:solidFill>
                                    </a:rPr>
                                  </m:ctrlPr>
                                </m:sSubPr>
                                <m:e>
                                  <m:r>
                                    <a:rPr lang="en-GB" sz="2800" b="0" smtClean="0">
                                      <a:solidFill>
                                        <a:schemeClr val="bg1"/>
                                      </a:solidFill>
                                    </a:rPr>
                                    <m:t>𝐶</m:t>
                                  </m:r>
                                </m:e>
                                <m:sub>
                                  <m:r>
                                    <a:rPr lang="en-GB" sz="2800" b="0" smtClean="0">
                                      <a:solidFill>
                                        <a:schemeClr val="bg1"/>
                                      </a:solidFill>
                                    </a:rPr>
                                    <m:t>𝑖𝑗</m:t>
                                  </m:r>
                                </m:sub>
                              </m:sSub>
                              <m:r>
                                <a:rPr lang="en-GB" sz="2800" b="0" smtClean="0">
                                  <a:solidFill>
                                    <a:schemeClr val="bg1"/>
                                  </a:solidFill>
                                </a:rPr>
                                <m:t>=</m:t>
                              </m:r>
                              <m:sSub>
                                <m:sSubPr>
                                  <m:ctrlPr>
                                    <a:rPr lang="en-GB" sz="2800" b="0" smtClean="0">
                                      <a:solidFill>
                                        <a:schemeClr val="bg1"/>
                                      </a:solidFill>
                                    </a:rPr>
                                  </m:ctrlPr>
                                </m:sSubPr>
                                <m:e>
                                  <m:r>
                                    <a:rPr lang="en-GB" sz="2800" b="0" smtClean="0">
                                      <a:solidFill>
                                        <a:schemeClr val="bg1"/>
                                      </a:solidFill>
                                    </a:rPr>
                                    <m:t>𝐿𝐶</m:t>
                                  </m:r>
                                </m:e>
                                <m:sub>
                                  <m:r>
                                    <a:rPr lang="en-GB" sz="2800" b="0" smtClean="0">
                                      <a:solidFill>
                                        <a:schemeClr val="bg1"/>
                                      </a:solidFill>
                                    </a:rPr>
                                    <m:t>𝑖</m:t>
                                  </m:r>
                                </m:sub>
                              </m:sSub>
                              <m:r>
                                <a:rPr lang="en-GB" sz="2800" b="0" smtClean="0">
                                  <a:solidFill>
                                    <a:schemeClr val="bg1"/>
                                  </a:solidFill>
                                </a:rPr>
                                <m:t>−</m:t>
                              </m:r>
                              <m:sSub>
                                <m:sSubPr>
                                  <m:ctrlPr>
                                    <a:rPr lang="en-GB" sz="2800" b="0" smtClean="0">
                                      <a:solidFill>
                                        <a:schemeClr val="bg1"/>
                                      </a:solidFill>
                                    </a:rPr>
                                  </m:ctrlPr>
                                </m:sSubPr>
                                <m:e>
                                  <m:r>
                                    <a:rPr lang="en-GB" sz="2800" b="0" smtClean="0">
                                      <a:solidFill>
                                        <a:schemeClr val="bg1"/>
                                      </a:solidFill>
                                    </a:rPr>
                                    <m:t>𝐿𝐶</m:t>
                                  </m:r>
                                </m:e>
                                <m:sub>
                                  <m:r>
                                    <a:rPr lang="en-GB" sz="2800" b="0" smtClean="0">
                                      <a:solidFill>
                                        <a:schemeClr val="bg1"/>
                                      </a:solidFill>
                                    </a:rPr>
                                    <m:t>𝑗</m:t>
                                  </m:r>
                                </m:sub>
                              </m:sSub>
                            </m:oMath>
                          </a14:m>
                          <a:r>
                            <a:rPr lang="en-GB" sz="2800" dirty="0">
                              <a:solidFill>
                                <a:schemeClr val="bg1"/>
                              </a:solidFill>
                            </a:rPr>
                            <a:t> </a:t>
                          </a:r>
                        </a:p>
                      </a:txBody>
                      <a:tcPr anchor="ctr"/>
                    </a:tc>
                    <a:extLst>
                      <a:ext uri="{0D108BD9-81ED-4DB2-BD59-A6C34878D82A}">
                        <a16:rowId xmlns:a16="http://schemas.microsoft.com/office/drawing/2014/main" val="406612662"/>
                      </a:ext>
                    </a:extLst>
                  </a:tr>
                  <a:tr h="969520">
                    <a:tc>
                      <a:txBody>
                        <a:bodyPr/>
                        <a:lstStyle/>
                        <a:p>
                          <a:r>
                            <a:rPr lang="en-GB" sz="2400" dirty="0">
                              <a:solidFill>
                                <a:schemeClr val="bg1"/>
                              </a:solidFill>
                            </a:rPr>
                            <a:t>Gumbel distribution of LC</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GB" sz="2800" kern="1200" smtClean="0">
                                        <a:solidFill>
                                          <a:schemeClr val="bg1"/>
                                        </a:solidFill>
                                      </a:rPr>
                                    </m:ctrlPr>
                                  </m:sSubPr>
                                  <m:e>
                                    <m:r>
                                      <a:rPr lang="en-GB" sz="2800" b="0" kern="1200" smtClean="0">
                                        <a:solidFill>
                                          <a:schemeClr val="bg1"/>
                                        </a:solidFill>
                                      </a:rPr>
                                      <m:t>𝑓</m:t>
                                    </m:r>
                                  </m:e>
                                  <m:sub>
                                    <m:r>
                                      <a:rPr lang="en-GB" sz="2800" b="0" kern="1200" smtClean="0">
                                        <a:solidFill>
                                          <a:schemeClr val="bg1"/>
                                        </a:solidFill>
                                      </a:rPr>
                                      <m:t>𝑖</m:t>
                                    </m:r>
                                  </m:sub>
                                </m:sSub>
                                <m:r>
                                  <a:rPr lang="en-GB" sz="2800" b="0" kern="1200" smtClean="0">
                                    <a:solidFill>
                                      <a:schemeClr val="bg1"/>
                                    </a:solidFill>
                                  </a:rPr>
                                  <m:t>(</m:t>
                                </m:r>
                                <m:r>
                                  <a:rPr lang="en-GB" sz="2800" b="0" kern="1200" smtClean="0">
                                    <a:solidFill>
                                      <a:schemeClr val="bg1"/>
                                    </a:solidFill>
                                  </a:rPr>
                                  <m:t>𝐶</m:t>
                                </m:r>
                                <m:r>
                                  <a:rPr lang="en-GB" sz="2800" b="0" kern="1200" smtClean="0">
                                    <a:solidFill>
                                      <a:schemeClr val="bg1"/>
                                    </a:solidFill>
                                  </a:rPr>
                                  <m:t>)=</m:t>
                                </m:r>
                                <m:sSup>
                                  <m:sSupPr>
                                    <m:ctrlPr>
                                      <a:rPr lang="en-GB" sz="2800" b="0" smtClean="0">
                                        <a:solidFill>
                                          <a:schemeClr val="bg1"/>
                                        </a:solidFill>
                                      </a:rPr>
                                    </m:ctrlPr>
                                  </m:sSupPr>
                                  <m:e>
                                    <m:r>
                                      <a:rPr lang="en-GB" sz="2800" b="0" smtClean="0">
                                        <a:solidFill>
                                          <a:schemeClr val="bg1"/>
                                        </a:solidFill>
                                      </a:rPr>
                                      <m:t>𝑒</m:t>
                                    </m:r>
                                  </m:e>
                                  <m:sup>
                                    <m:sSup>
                                      <m:sSupPr>
                                        <m:ctrlPr>
                                          <a:rPr lang="en-GB" sz="2800" b="0" smtClean="0">
                                            <a:solidFill>
                                              <a:schemeClr val="bg1"/>
                                            </a:solidFill>
                                          </a:rPr>
                                        </m:ctrlPr>
                                      </m:sSupPr>
                                      <m:e>
                                        <m:r>
                                          <a:rPr lang="en-GB" sz="2800" b="0" smtClean="0">
                                            <a:solidFill>
                                              <a:schemeClr val="bg1"/>
                                            </a:solidFill>
                                          </a:rPr>
                                          <m:t>−</m:t>
                                        </m:r>
                                        <m:r>
                                          <a:rPr lang="en-GB" sz="2800" b="0" smtClean="0">
                                            <a:solidFill>
                                              <a:schemeClr val="bg1"/>
                                            </a:solidFill>
                                          </a:rPr>
                                          <m:t>𝑒</m:t>
                                        </m:r>
                                      </m:e>
                                      <m:sup>
                                        <m:r>
                                          <a:rPr lang="en-GB" sz="2800" b="0" smtClean="0">
                                            <a:solidFill>
                                              <a:schemeClr val="bg1"/>
                                            </a:solidFill>
                                          </a:rPr>
                                          <m:t>−</m:t>
                                        </m:r>
                                        <m:d>
                                          <m:dPr>
                                            <m:ctrlPr>
                                              <a:rPr lang="en-GB" sz="2800" b="0" smtClean="0">
                                                <a:solidFill>
                                                  <a:schemeClr val="bg1"/>
                                                </a:solidFill>
                                              </a:rPr>
                                            </m:ctrlPr>
                                          </m:dPr>
                                          <m:e>
                                            <m:r>
                                              <a:rPr lang="en-GB" sz="2800" b="0" smtClean="0">
                                                <a:solidFill>
                                                  <a:schemeClr val="bg1"/>
                                                </a:solidFill>
                                              </a:rPr>
                                              <m:t>𝐶</m:t>
                                            </m:r>
                                            <m:r>
                                              <a:rPr lang="en-GB" sz="2800" b="0" smtClean="0">
                                                <a:solidFill>
                                                  <a:schemeClr val="bg1"/>
                                                </a:solidFill>
                                              </a:rPr>
                                              <m:t>−</m:t>
                                            </m:r>
                                            <m:sSub>
                                              <m:sSubPr>
                                                <m:ctrlPr>
                                                  <a:rPr lang="en-GB" sz="2800" b="0" smtClean="0">
                                                    <a:solidFill>
                                                      <a:schemeClr val="bg1"/>
                                                    </a:solidFill>
                                                  </a:rPr>
                                                </m:ctrlPr>
                                              </m:sSubPr>
                                              <m:e>
                                                <m:r>
                                                  <a:rPr lang="en-GB" sz="2800" b="0" smtClean="0">
                                                    <a:solidFill>
                                                      <a:schemeClr val="bg1"/>
                                                    </a:solidFill>
                                                  </a:rPr>
                                                  <m:t>𝐿𝐶</m:t>
                                                </m:r>
                                              </m:e>
                                              <m:sub>
                                                <m:r>
                                                  <a:rPr lang="en-GB" sz="2800" b="0" smtClean="0">
                                                    <a:solidFill>
                                                      <a:schemeClr val="bg1"/>
                                                    </a:solidFill>
                                                  </a:rPr>
                                                  <m:t>𝑖</m:t>
                                                </m:r>
                                              </m:sub>
                                            </m:sSub>
                                          </m:e>
                                        </m:d>
                                        <m:r>
                                          <a:rPr lang="en-GB" sz="2800" b="0" smtClean="0">
                                            <a:solidFill>
                                              <a:schemeClr val="bg1"/>
                                            </a:solidFill>
                                          </a:rPr>
                                          <m:t>/</m:t>
                                        </m:r>
                                        <m:sSubSup>
                                          <m:sSubSupPr>
                                            <m:ctrlPr>
                                              <a:rPr kumimoji="0" lang="en-GB" sz="2800" b="0" u="none" strike="noStrike" kern="1200" cap="none" spc="0" normalizeH="0" baseline="0" noProof="0" smtClean="0">
                                                <a:ln>
                                                  <a:noFill/>
                                                </a:ln>
                                                <a:solidFill>
                                                  <a:schemeClr val="bg1"/>
                                                </a:solidFill>
                                                <a:effectLst/>
                                                <a:uLnTx/>
                                                <a:uFillTx/>
                                              </a:rPr>
                                            </m:ctrlPr>
                                          </m:sSubSupPr>
                                          <m:e>
                                            <m:r>
                                              <a:rPr kumimoji="0" lang="en-GB" sz="2800" b="0" u="none" strike="noStrike" kern="1200" cap="none" spc="0" normalizeH="0" baseline="0" noProof="0" smtClean="0">
                                                <a:ln>
                                                  <a:noFill/>
                                                </a:ln>
                                                <a:solidFill>
                                                  <a:schemeClr val="bg1"/>
                                                </a:solidFill>
                                                <a:effectLst/>
                                                <a:uLnTx/>
                                                <a:uFillTx/>
                                              </a:rPr>
                                              <m:t>𝐿𝐶</m:t>
                                            </m:r>
                                          </m:e>
                                          <m:sub>
                                            <m:r>
                                              <a:rPr kumimoji="0" lang="en-GB" sz="2800" b="0" u="none" strike="noStrike" kern="1200" cap="none" spc="0" normalizeH="0" baseline="0" noProof="0" smtClean="0">
                                                <a:ln>
                                                  <a:noFill/>
                                                </a:ln>
                                                <a:solidFill>
                                                  <a:schemeClr val="bg1"/>
                                                </a:solidFill>
                                                <a:effectLst/>
                                                <a:uLnTx/>
                                                <a:uFillTx/>
                                              </a:rPr>
                                              <m:t>𝑖</m:t>
                                            </m:r>
                                          </m:sub>
                                          <m:sup>
                                            <m:r>
                                              <a:rPr kumimoji="0" lang="en-GB" sz="2800" b="0" u="none" strike="noStrike" kern="1200" cap="none" spc="0" normalizeH="0" baseline="0" noProof="0" smtClean="0">
                                                <a:ln>
                                                  <a:noFill/>
                                                </a:ln>
                                                <a:solidFill>
                                                  <a:schemeClr val="bg1"/>
                                                </a:solidFill>
                                                <a:effectLst/>
                                                <a:uLnTx/>
                                                <a:uFillTx/>
                                              </a:rPr>
                                              <m:t>𝑠𝑑</m:t>
                                            </m:r>
                                          </m:sup>
                                        </m:sSubSup>
                                      </m:sup>
                                    </m:sSup>
                                  </m:sup>
                                </m:sSup>
                              </m:oMath>
                            </m:oMathPara>
                          </a14:m>
                          <a:endParaRPr lang="en-GB" sz="2800" i="1" kern="1200" dirty="0">
                            <a:solidFill>
                              <a:schemeClr val="bg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3657282189"/>
                      </a:ext>
                    </a:extLst>
                  </a:tr>
                  <a:tr h="1507218">
                    <a:tc>
                      <a:txBody>
                        <a:bodyPr/>
                        <a:lstStyle/>
                        <a:p>
                          <a:r>
                            <a:rPr lang="en-GB" sz="2400" dirty="0">
                              <a:solidFill>
                                <a:schemeClr val="bg1"/>
                              </a:solidFill>
                            </a:rPr>
                            <a:t>Standard deviation</a:t>
                          </a: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nl-NL" sz="2800" smtClean="0">
                                        <a:solidFill>
                                          <a:schemeClr val="bg1"/>
                                        </a:solidFill>
                                      </a:rPr>
                                    </m:ctrlPr>
                                  </m:sSubSupPr>
                                  <m:e>
                                    <m:r>
                                      <a:rPr lang="en-GB" sz="2800" b="0" smtClean="0">
                                        <a:solidFill>
                                          <a:schemeClr val="bg1"/>
                                        </a:solidFill>
                                      </a:rPr>
                                      <m:t>𝐹</m:t>
                                    </m:r>
                                  </m:e>
                                  <m:sub>
                                    <m:r>
                                      <a:rPr lang="en-GB" sz="2800" b="0" smtClean="0">
                                        <a:solidFill>
                                          <a:schemeClr val="bg1"/>
                                        </a:solidFill>
                                      </a:rPr>
                                      <m:t>𝑖𝑗</m:t>
                                    </m:r>
                                  </m:sub>
                                  <m:sup>
                                    <m:r>
                                      <a:rPr lang="en-GB" sz="2800" b="0" smtClean="0">
                                        <a:solidFill>
                                          <a:schemeClr val="bg1"/>
                                        </a:solidFill>
                                      </a:rPr>
                                      <m:t>𝑆𝐷</m:t>
                                    </m:r>
                                  </m:sup>
                                </m:sSubSup>
                                <m:r>
                                  <a:rPr lang="nl-NL" sz="2800">
                                    <a:solidFill>
                                      <a:schemeClr val="bg1"/>
                                    </a:solidFill>
                                  </a:rPr>
                                  <m:t>=</m:t>
                                </m:r>
                                <m:rad>
                                  <m:radPr>
                                    <m:degHide m:val="on"/>
                                    <m:ctrlPr>
                                      <a:rPr lang="nl-NL" sz="2800">
                                        <a:solidFill>
                                          <a:schemeClr val="bg1"/>
                                        </a:solidFill>
                                      </a:rPr>
                                    </m:ctrlPr>
                                  </m:radPr>
                                  <m:deg/>
                                  <m:e>
                                    <m:r>
                                      <a:rPr lang="nl-NL" sz="2800">
                                        <a:solidFill>
                                          <a:schemeClr val="bg1"/>
                                        </a:solidFill>
                                      </a:rPr>
                                      <m:t>2</m:t>
                                    </m:r>
                                    <m:r>
                                      <a:rPr lang="nl-NL" sz="2800" smtClean="0">
                                        <a:solidFill>
                                          <a:schemeClr val="bg1"/>
                                        </a:solidFill>
                                      </a:rPr>
                                      <m:t>∙</m:t>
                                    </m:r>
                                    <m:sSup>
                                      <m:sSupPr>
                                        <m:ctrlPr>
                                          <a:rPr kumimoji="0" lang="en-GB" sz="2800" b="0" u="none" strike="noStrike" kern="1200" cap="none" spc="0" normalizeH="0" baseline="0" noProof="0" smtClean="0">
                                            <a:ln>
                                              <a:noFill/>
                                            </a:ln>
                                            <a:solidFill>
                                              <a:schemeClr val="bg1"/>
                                            </a:solidFill>
                                            <a:effectLst/>
                                            <a:uLnTx/>
                                            <a:uFillTx/>
                                          </a:rPr>
                                        </m:ctrlPr>
                                      </m:sSupPr>
                                      <m:e>
                                        <m:sSubSup>
                                          <m:sSubSupPr>
                                            <m:ctrlPr>
                                              <a:rPr kumimoji="0" lang="en-GB" sz="2800" b="0" u="none" strike="noStrike" kern="1200" cap="none" spc="0" normalizeH="0" baseline="0" noProof="0" smtClean="0">
                                                <a:ln>
                                                  <a:noFill/>
                                                </a:ln>
                                                <a:solidFill>
                                                  <a:schemeClr val="bg1"/>
                                                </a:solidFill>
                                                <a:effectLst/>
                                                <a:uLnTx/>
                                                <a:uFillTx/>
                                              </a:rPr>
                                            </m:ctrlPr>
                                          </m:sSubSupPr>
                                          <m:e>
                                            <m:r>
                                              <a:rPr kumimoji="0" lang="en-GB" sz="2800" b="0" u="none" strike="noStrike" kern="1200" cap="none" spc="0" normalizeH="0" baseline="0" noProof="0" smtClean="0">
                                                <a:ln>
                                                  <a:noFill/>
                                                </a:ln>
                                                <a:solidFill>
                                                  <a:schemeClr val="bg1"/>
                                                </a:solidFill>
                                                <a:effectLst/>
                                                <a:uLnTx/>
                                                <a:uFillTx/>
                                              </a:rPr>
                                              <m:t>𝐿𝐶</m:t>
                                            </m:r>
                                          </m:e>
                                          <m:sub>
                                            <m:r>
                                              <a:rPr kumimoji="0" lang="en-GB" sz="2800" b="0" u="none" strike="noStrike" kern="1200" cap="none" spc="0" normalizeH="0" baseline="0" noProof="0" smtClean="0">
                                                <a:ln>
                                                  <a:noFill/>
                                                </a:ln>
                                                <a:solidFill>
                                                  <a:schemeClr val="bg1"/>
                                                </a:solidFill>
                                                <a:effectLst/>
                                                <a:uLnTx/>
                                                <a:uFillTx/>
                                              </a:rPr>
                                              <m:t>𝑖</m:t>
                                            </m:r>
                                          </m:sub>
                                          <m:sup>
                                            <m:r>
                                              <a:rPr kumimoji="0" lang="en-GB" sz="2800" b="0" u="none" strike="noStrike" kern="1200" cap="none" spc="0" normalizeH="0" baseline="0" noProof="0" smtClean="0">
                                                <a:ln>
                                                  <a:noFill/>
                                                </a:ln>
                                                <a:solidFill>
                                                  <a:schemeClr val="bg1"/>
                                                </a:solidFill>
                                                <a:effectLst/>
                                                <a:uLnTx/>
                                                <a:uFillTx/>
                                              </a:rPr>
                                              <m:t>𝑠𝑑</m:t>
                                            </m:r>
                                          </m:sup>
                                        </m:sSubSup>
                                      </m:e>
                                      <m:sup>
                                        <m:r>
                                          <a:rPr kumimoji="0" lang="en-GB" sz="2800" b="0" u="none" strike="noStrike" kern="1200" cap="none" spc="0" normalizeH="0" baseline="0" noProof="0" smtClean="0">
                                            <a:ln>
                                              <a:noFill/>
                                            </a:ln>
                                            <a:solidFill>
                                              <a:schemeClr val="bg1"/>
                                            </a:solidFill>
                                            <a:effectLst/>
                                            <a:uLnTx/>
                                            <a:uFillTx/>
                                          </a:rPr>
                                          <m:t>2</m:t>
                                        </m:r>
                                      </m:sup>
                                    </m:sSup>
                                    <m:r>
                                      <a:rPr lang="en-US" sz="2800" dirty="0" smtClean="0">
                                        <a:solidFill>
                                          <a:schemeClr val="bg1"/>
                                        </a:solidFill>
                                      </a:rPr>
                                      <m:t>∙</m:t>
                                    </m:r>
                                    <m:sSup>
                                      <m:sSupPr>
                                        <m:ctrlPr>
                                          <a:rPr kumimoji="0" lang="en-GB" sz="2800" b="0" u="none" strike="noStrike" kern="1200" cap="none" spc="0" normalizeH="0" baseline="0" noProof="0" smtClean="0">
                                            <a:ln>
                                              <a:noFill/>
                                            </a:ln>
                                            <a:solidFill>
                                              <a:schemeClr val="bg1"/>
                                            </a:solidFill>
                                            <a:effectLst/>
                                            <a:uLnTx/>
                                            <a:uFillTx/>
                                          </a:rPr>
                                        </m:ctrlPr>
                                      </m:sSupPr>
                                      <m:e>
                                        <m:sSubSup>
                                          <m:sSubSupPr>
                                            <m:ctrlPr>
                                              <a:rPr kumimoji="0" lang="en-GB" sz="2800" b="0" u="none" strike="noStrike" kern="1200" cap="none" spc="0" normalizeH="0" baseline="0" noProof="0" smtClean="0">
                                                <a:ln>
                                                  <a:noFill/>
                                                </a:ln>
                                                <a:solidFill>
                                                  <a:schemeClr val="bg1"/>
                                                </a:solidFill>
                                                <a:effectLst/>
                                                <a:uLnTx/>
                                                <a:uFillTx/>
                                              </a:rPr>
                                            </m:ctrlPr>
                                          </m:sSubSupPr>
                                          <m:e>
                                            <m:r>
                                              <a:rPr kumimoji="0" lang="en-GB" sz="2800" b="0" u="none" strike="noStrike" kern="1200" cap="none" spc="0" normalizeH="0" baseline="0" noProof="0" smtClean="0">
                                                <a:ln>
                                                  <a:noFill/>
                                                </a:ln>
                                                <a:solidFill>
                                                  <a:schemeClr val="bg1"/>
                                                </a:solidFill>
                                                <a:effectLst/>
                                                <a:uLnTx/>
                                                <a:uFillTx/>
                                              </a:rPr>
                                              <m:t>𝐿𝐶</m:t>
                                            </m:r>
                                          </m:e>
                                          <m:sub>
                                            <m:r>
                                              <a:rPr kumimoji="0" lang="en-GB" sz="2800" b="0" u="none" strike="noStrike" kern="1200" cap="none" spc="0" normalizeH="0" baseline="0" noProof="0" smtClean="0">
                                                <a:ln>
                                                  <a:noFill/>
                                                </a:ln>
                                                <a:solidFill>
                                                  <a:schemeClr val="bg1"/>
                                                </a:solidFill>
                                                <a:effectLst/>
                                                <a:uLnTx/>
                                                <a:uFillTx/>
                                              </a:rPr>
                                              <m:t>𝑗</m:t>
                                            </m:r>
                                          </m:sub>
                                          <m:sup>
                                            <m:r>
                                              <a:rPr kumimoji="0" lang="en-GB" sz="2800" b="0" u="none" strike="noStrike" kern="1200" cap="none" spc="0" normalizeH="0" baseline="0" noProof="0" smtClean="0">
                                                <a:ln>
                                                  <a:noFill/>
                                                </a:ln>
                                                <a:solidFill>
                                                  <a:schemeClr val="bg1"/>
                                                </a:solidFill>
                                                <a:effectLst/>
                                                <a:uLnTx/>
                                                <a:uFillTx/>
                                              </a:rPr>
                                              <m:t>𝑠𝑑</m:t>
                                            </m:r>
                                          </m:sup>
                                        </m:sSubSup>
                                      </m:e>
                                      <m:sup>
                                        <m:r>
                                          <a:rPr kumimoji="0" lang="en-GB" sz="2800" b="0" u="none" strike="noStrike" kern="1200" cap="none" spc="0" normalizeH="0" baseline="0" noProof="0" smtClean="0">
                                            <a:ln>
                                              <a:noFill/>
                                            </a:ln>
                                            <a:solidFill>
                                              <a:schemeClr val="bg1"/>
                                            </a:solidFill>
                                            <a:effectLst/>
                                            <a:uLnTx/>
                                            <a:uFillTx/>
                                          </a:rPr>
                                          <m:t>2</m:t>
                                        </m:r>
                                      </m:sup>
                                    </m:sSup>
                                  </m:e>
                                </m:rad>
                              </m:oMath>
                            </m:oMathPara>
                          </a14:m>
                          <a:endParaRPr lang="en-GB" sz="2800" dirty="0">
                            <a:solidFill>
                              <a:schemeClr val="bg1"/>
                            </a:solidFill>
                          </a:endParaRPr>
                        </a:p>
                      </a:txBody>
                      <a:tcPr anchor="ctr"/>
                    </a:tc>
                    <a:extLst>
                      <a:ext uri="{0D108BD9-81ED-4DB2-BD59-A6C34878D82A}">
                        <a16:rowId xmlns:a16="http://schemas.microsoft.com/office/drawing/2014/main" val="3535990919"/>
                      </a:ext>
                    </a:extLst>
                  </a:tr>
                  <a:tr h="1258017">
                    <a:tc>
                      <a:txBody>
                        <a:bodyPr/>
                        <a:lstStyle/>
                        <a:p>
                          <a:r>
                            <a:rPr lang="en-GB" sz="2400" dirty="0">
                              <a:solidFill>
                                <a:schemeClr val="bg1"/>
                              </a:solidFill>
                            </a:rPr>
                            <a:t>Preferences as convoluted Gumbel distributions (yields a logistic distribution)</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800" smtClean="0">
                                        <a:solidFill>
                                          <a:schemeClr val="bg1"/>
                                        </a:solidFill>
                                      </a:rPr>
                                    </m:ctrlPr>
                                  </m:sSubPr>
                                  <m:e>
                                    <m:r>
                                      <m:rPr>
                                        <m:sty m:val="p"/>
                                      </m:rPr>
                                      <a:rPr lang="en-GB" sz="2800">
                                        <a:solidFill>
                                          <a:schemeClr val="bg1"/>
                                        </a:solidFill>
                                      </a:rPr>
                                      <m:t>F</m:t>
                                    </m:r>
                                  </m:e>
                                  <m:sub>
                                    <m:r>
                                      <a:rPr lang="nl-NL" sz="2800">
                                        <a:solidFill>
                                          <a:schemeClr val="bg1"/>
                                        </a:solidFill>
                                      </a:rPr>
                                      <m:t>𝑖𝑗</m:t>
                                    </m:r>
                                  </m:sub>
                                </m:sSub>
                                <m:r>
                                  <a:rPr lang="en-GB" sz="2800" b="0" smtClean="0">
                                    <a:solidFill>
                                      <a:schemeClr val="bg1"/>
                                    </a:solidFill>
                                  </a:rPr>
                                  <m:t>=</m:t>
                                </m:r>
                                <m:nary>
                                  <m:naryPr>
                                    <m:ctrlPr>
                                      <a:rPr lang="en-GB" sz="2800" b="0" smtClean="0">
                                        <a:solidFill>
                                          <a:schemeClr val="bg1"/>
                                        </a:solidFill>
                                      </a:rPr>
                                    </m:ctrlPr>
                                  </m:naryPr>
                                  <m:sub>
                                    <m:r>
                                      <m:rPr>
                                        <m:brk m:alnAt="23"/>
                                      </m:rPr>
                                      <a:rPr lang="en-GB" sz="2800" b="0" smtClean="0">
                                        <a:solidFill>
                                          <a:schemeClr val="bg1"/>
                                        </a:solidFill>
                                      </a:rPr>
                                      <m:t>−</m:t>
                                    </m:r>
                                    <m:r>
                                      <a:rPr lang="en-GB" sz="2800" b="0" smtClean="0">
                                        <a:solidFill>
                                          <a:schemeClr val="bg1"/>
                                        </a:solidFill>
                                      </a:rPr>
                                      <m:t>∞</m:t>
                                    </m:r>
                                  </m:sub>
                                  <m:sup>
                                    <m:r>
                                      <a:rPr lang="en-GB" sz="2800" b="0" smtClean="0">
                                        <a:solidFill>
                                          <a:schemeClr val="bg1"/>
                                        </a:solidFill>
                                      </a:rPr>
                                      <m:t>+∞</m:t>
                                    </m:r>
                                  </m:sup>
                                  <m:e>
                                    <m:d>
                                      <m:dPr>
                                        <m:ctrlPr>
                                          <a:rPr lang="en-GB" sz="2800" b="0" smtClean="0">
                                            <a:solidFill>
                                              <a:schemeClr val="bg1"/>
                                            </a:solidFill>
                                          </a:rPr>
                                        </m:ctrlPr>
                                      </m:dPr>
                                      <m:e>
                                        <m:sSub>
                                          <m:sSubPr>
                                            <m:ctrlPr>
                                              <a:rPr lang="en-GB" sz="2800" b="0" smtClean="0">
                                                <a:solidFill>
                                                  <a:schemeClr val="bg1"/>
                                                </a:solidFill>
                                              </a:rPr>
                                            </m:ctrlPr>
                                          </m:sSubPr>
                                          <m:e>
                                            <m:r>
                                              <a:rPr lang="en-GB" sz="2800" b="0" smtClean="0">
                                                <a:solidFill>
                                                  <a:schemeClr val="bg1"/>
                                                </a:solidFill>
                                              </a:rPr>
                                              <m:t>𝑓</m:t>
                                            </m:r>
                                          </m:e>
                                          <m:sub>
                                            <m:r>
                                              <a:rPr lang="en-GB" sz="2800" b="0" smtClean="0">
                                                <a:solidFill>
                                                  <a:schemeClr val="bg1"/>
                                                </a:solidFill>
                                              </a:rPr>
                                              <m:t>𝑖</m:t>
                                            </m:r>
                                          </m:sub>
                                        </m:sSub>
                                        <m:r>
                                          <a:rPr lang="en-GB" sz="2800" b="0" smtClean="0">
                                            <a:solidFill>
                                              <a:schemeClr val="bg1"/>
                                            </a:solidFill>
                                          </a:rPr>
                                          <m:t>∗</m:t>
                                        </m:r>
                                        <m:sSub>
                                          <m:sSubPr>
                                            <m:ctrlPr>
                                              <a:rPr lang="en-GB" sz="2800" b="0" smtClean="0">
                                                <a:solidFill>
                                                  <a:schemeClr val="bg1"/>
                                                </a:solidFill>
                                              </a:rPr>
                                            </m:ctrlPr>
                                          </m:sSubPr>
                                          <m:e>
                                            <m:r>
                                              <a:rPr lang="en-GB" sz="2800" b="0" smtClean="0">
                                                <a:solidFill>
                                                  <a:schemeClr val="bg1"/>
                                                </a:solidFill>
                                              </a:rPr>
                                              <m:t>𝑓</m:t>
                                            </m:r>
                                          </m:e>
                                          <m:sub>
                                            <m:r>
                                              <a:rPr lang="en-GB" sz="2800" b="0" smtClean="0">
                                                <a:solidFill>
                                                  <a:schemeClr val="bg1"/>
                                                </a:solidFill>
                                              </a:rPr>
                                              <m:t>𝑗</m:t>
                                            </m:r>
                                          </m:sub>
                                        </m:sSub>
                                      </m:e>
                                    </m:d>
                                    <m:r>
                                      <a:rPr lang="en-GB" sz="2800" b="0" smtClean="0">
                                        <a:solidFill>
                                          <a:schemeClr val="bg1"/>
                                        </a:solidFill>
                                      </a:rPr>
                                      <m:t>𝑑</m:t>
                                    </m:r>
                                    <m:r>
                                      <a:rPr lang="en-GB" sz="2800" b="0" smtClean="0">
                                        <a:solidFill>
                                          <a:schemeClr val="bg1"/>
                                        </a:solidFill>
                                      </a:rPr>
                                      <m:t>∆</m:t>
                                    </m:r>
                                    <m:r>
                                      <a:rPr lang="en-GB" sz="2800" b="0" smtClean="0">
                                        <a:solidFill>
                                          <a:schemeClr val="bg1"/>
                                        </a:solidFill>
                                      </a:rPr>
                                      <m:t>𝐶</m:t>
                                    </m:r>
                                  </m:e>
                                </m:nary>
                                <m:r>
                                  <a:rPr lang="en-GB" sz="2800" b="0" smtClean="0">
                                    <a:solidFill>
                                      <a:schemeClr val="bg1"/>
                                    </a:solidFill>
                                  </a:rPr>
                                  <m:t>=</m:t>
                                </m:r>
                                <m:f>
                                  <m:fPr>
                                    <m:ctrlPr>
                                      <a:rPr lang="en-GB" sz="2800" b="0" smtClean="0">
                                        <a:solidFill>
                                          <a:schemeClr val="bg1"/>
                                        </a:solidFill>
                                      </a:rPr>
                                    </m:ctrlPr>
                                  </m:fPr>
                                  <m:num>
                                    <m:r>
                                      <a:rPr lang="en-GB" sz="2800" b="0" smtClean="0">
                                        <a:solidFill>
                                          <a:schemeClr val="bg1"/>
                                        </a:solidFill>
                                      </a:rPr>
                                      <m:t>1</m:t>
                                    </m:r>
                                  </m:num>
                                  <m:den>
                                    <m:r>
                                      <a:rPr lang="en-GB" sz="2800" b="0" smtClean="0">
                                        <a:solidFill>
                                          <a:schemeClr val="bg1"/>
                                        </a:solidFill>
                                      </a:rPr>
                                      <m:t>1+</m:t>
                                    </m:r>
                                    <m:sSup>
                                      <m:sSupPr>
                                        <m:ctrlPr>
                                          <a:rPr lang="en-GB" sz="2800" b="0" smtClean="0">
                                            <a:solidFill>
                                              <a:schemeClr val="bg1"/>
                                            </a:solidFill>
                                          </a:rPr>
                                        </m:ctrlPr>
                                      </m:sSupPr>
                                      <m:e>
                                        <m:r>
                                          <a:rPr lang="en-GB" sz="2800" b="0" smtClean="0">
                                            <a:solidFill>
                                              <a:schemeClr val="bg1"/>
                                            </a:solidFill>
                                          </a:rPr>
                                          <m:t>𝑒</m:t>
                                        </m:r>
                                      </m:e>
                                      <m:sup>
                                        <m:sSub>
                                          <m:sSubPr>
                                            <m:ctrlPr>
                                              <a:rPr lang="en-GB" sz="2800" b="0" smtClean="0">
                                                <a:solidFill>
                                                  <a:schemeClr val="bg1"/>
                                                </a:solidFill>
                                              </a:rPr>
                                            </m:ctrlPr>
                                          </m:sSubPr>
                                          <m:e>
                                            <m:r>
                                              <a:rPr lang="en-GB" sz="2800" b="0" smtClean="0">
                                                <a:solidFill>
                                                  <a:schemeClr val="bg1"/>
                                                </a:solidFill>
                                              </a:rPr>
                                              <m:t>∆</m:t>
                                            </m:r>
                                            <m:r>
                                              <a:rPr lang="en-GB" sz="2800" b="0" smtClean="0">
                                                <a:solidFill>
                                                  <a:schemeClr val="bg1"/>
                                                </a:solidFill>
                                              </a:rPr>
                                              <m:t>𝐶</m:t>
                                            </m:r>
                                          </m:e>
                                          <m:sub>
                                            <m:r>
                                              <a:rPr lang="en-GB" sz="2800" b="0" smtClean="0">
                                                <a:solidFill>
                                                  <a:schemeClr val="bg1"/>
                                                </a:solidFill>
                                              </a:rPr>
                                              <m:t>𝑖𝑗</m:t>
                                            </m:r>
                                          </m:sub>
                                        </m:sSub>
                                        <m:r>
                                          <a:rPr lang="en-GB" sz="2800" b="0" smtClean="0">
                                            <a:solidFill>
                                              <a:schemeClr val="bg1"/>
                                            </a:solidFill>
                                          </a:rPr>
                                          <m:t>/</m:t>
                                        </m:r>
                                        <m:sSup>
                                          <m:sSupPr>
                                            <m:ctrlPr>
                                              <a:rPr lang="en-GB" sz="2800" b="0" smtClean="0">
                                                <a:solidFill>
                                                  <a:schemeClr val="bg1"/>
                                                </a:solidFill>
                                              </a:rPr>
                                            </m:ctrlPr>
                                          </m:sSupPr>
                                          <m:e>
                                            <m:sSubSup>
                                              <m:sSubSupPr>
                                                <m:ctrlPr>
                                                  <a:rPr lang="nl-NL" sz="2800" smtClean="0">
                                                    <a:solidFill>
                                                      <a:schemeClr val="bg1"/>
                                                    </a:solidFill>
                                                  </a:rPr>
                                                </m:ctrlPr>
                                              </m:sSubSupPr>
                                              <m:e>
                                                <m:r>
                                                  <a:rPr lang="en-GB" sz="2800" b="0" smtClean="0">
                                                    <a:solidFill>
                                                      <a:schemeClr val="bg1"/>
                                                    </a:solidFill>
                                                  </a:rPr>
                                                  <m:t>𝐹</m:t>
                                                </m:r>
                                              </m:e>
                                              <m:sub>
                                                <m:r>
                                                  <a:rPr lang="en-GB" sz="2800" b="0" smtClean="0">
                                                    <a:solidFill>
                                                      <a:schemeClr val="bg1"/>
                                                    </a:solidFill>
                                                  </a:rPr>
                                                  <m:t>𝑖𝑗</m:t>
                                                </m:r>
                                              </m:sub>
                                              <m:sup>
                                                <m:r>
                                                  <a:rPr lang="en-GB" sz="2800" b="0" smtClean="0">
                                                    <a:solidFill>
                                                      <a:schemeClr val="bg1"/>
                                                    </a:solidFill>
                                                  </a:rPr>
                                                  <m:t>𝑆𝐷</m:t>
                                                </m:r>
                                              </m:sup>
                                            </m:sSubSup>
                                          </m:e>
                                          <m:sup>
                                            <m:r>
                                              <a:rPr lang="en-GB" sz="2800" b="0" smtClean="0">
                                                <a:solidFill>
                                                  <a:schemeClr val="bg1"/>
                                                </a:solidFill>
                                              </a:rPr>
                                              <m:t>2</m:t>
                                            </m:r>
                                          </m:sup>
                                        </m:sSup>
                                      </m:sup>
                                    </m:sSup>
                                  </m:den>
                                </m:f>
                              </m:oMath>
                            </m:oMathPara>
                          </a14:m>
                          <a:endParaRPr lang="en-GB" sz="2800" i="1" kern="1200" dirty="0">
                            <a:solidFill>
                              <a:schemeClr val="bg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1802144305"/>
                      </a:ext>
                    </a:extLst>
                  </a:tr>
                  <a:tr h="22664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bg1"/>
                              </a:solidFill>
                            </a:rPr>
                            <a:t>Preferences for the alternative</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nl-NL" sz="2800" smtClean="0">
                                        <a:solidFill>
                                          <a:schemeClr val="bg1"/>
                                        </a:solidFill>
                                      </a:rPr>
                                    </m:ctrlPr>
                                  </m:sSubPr>
                                  <m:e>
                                    <m:r>
                                      <a:rPr lang="nl-NL" sz="2800">
                                        <a:solidFill>
                                          <a:schemeClr val="bg1"/>
                                        </a:solidFill>
                                      </a:rPr>
                                      <m:t>𝐹</m:t>
                                    </m:r>
                                  </m:e>
                                  <m:sub>
                                    <m:r>
                                      <a:rPr lang="nl-NL" sz="2800">
                                        <a:solidFill>
                                          <a:schemeClr val="bg1"/>
                                        </a:solidFill>
                                      </a:rPr>
                                      <m:t>𝑗𝑖</m:t>
                                    </m:r>
                                  </m:sub>
                                </m:sSub>
                                <m:r>
                                  <a:rPr lang="nl-NL" sz="2800">
                                    <a:solidFill>
                                      <a:schemeClr val="bg1"/>
                                    </a:solidFill>
                                  </a:rPr>
                                  <m:t>=</m:t>
                                </m:r>
                                <m:sSub>
                                  <m:sSubPr>
                                    <m:ctrlPr>
                                      <a:rPr lang="nl-NL" sz="2800">
                                        <a:solidFill>
                                          <a:schemeClr val="bg1"/>
                                        </a:solidFill>
                                      </a:rPr>
                                    </m:ctrlPr>
                                  </m:sSubPr>
                                  <m:e>
                                    <m:r>
                                      <a:rPr lang="nl-NL" sz="2800">
                                        <a:solidFill>
                                          <a:schemeClr val="bg1"/>
                                        </a:solidFill>
                                      </a:rPr>
                                      <m:t>1−</m:t>
                                    </m:r>
                                    <m:r>
                                      <a:rPr lang="nl-NL" sz="2800">
                                        <a:solidFill>
                                          <a:schemeClr val="bg1"/>
                                        </a:solidFill>
                                      </a:rPr>
                                      <m:t>𝐹</m:t>
                                    </m:r>
                                  </m:e>
                                  <m:sub>
                                    <m:r>
                                      <a:rPr lang="nl-NL" sz="2800">
                                        <a:solidFill>
                                          <a:schemeClr val="bg1"/>
                                        </a:solidFill>
                                      </a:rPr>
                                      <m:t>𝑗𝑖</m:t>
                                    </m:r>
                                  </m:sub>
                                </m:sSub>
                              </m:oMath>
                            </m:oMathPara>
                          </a14:m>
                          <a:endParaRPr lang="en-GB" sz="2800" i="1" dirty="0">
                            <a:solidFill>
                              <a:schemeClr val="bg1"/>
                            </a:solidFill>
                          </a:endParaRPr>
                        </a:p>
                      </a:txBody>
                      <a:tcPr anchor="ctr"/>
                    </a:tc>
                    <a:extLst>
                      <a:ext uri="{0D108BD9-81ED-4DB2-BD59-A6C34878D82A}">
                        <a16:rowId xmlns:a16="http://schemas.microsoft.com/office/drawing/2014/main" val="2834718433"/>
                      </a:ext>
                    </a:extLst>
                  </a:tr>
                </a:tbl>
              </a:graphicData>
            </a:graphic>
          </p:graphicFrame>
        </mc:Choice>
        <mc:Fallback>
          <p:graphicFrame>
            <p:nvGraphicFramePr>
              <p:cNvPr id="5" name="Table 4">
                <a:extLst>
                  <a:ext uri="{FF2B5EF4-FFF2-40B4-BE49-F238E27FC236}">
                    <a16:creationId xmlns:a16="http://schemas.microsoft.com/office/drawing/2014/main" id="{3EBC4E17-2008-28A0-93BC-A1988A547958}"/>
                  </a:ext>
                </a:extLst>
              </p:cNvPr>
              <p:cNvGraphicFramePr>
                <a:graphicFrameLocks noGrp="1"/>
              </p:cNvGraphicFramePr>
              <p:nvPr>
                <p:extLst>
                  <p:ext uri="{D42A27DB-BD31-4B8C-83A1-F6EECF244321}">
                    <p14:modId xmlns:p14="http://schemas.microsoft.com/office/powerpoint/2010/main" val="1627944574"/>
                  </p:ext>
                </p:extLst>
              </p:nvPr>
            </p:nvGraphicFramePr>
            <p:xfrm>
              <a:off x="736768" y="2096738"/>
              <a:ext cx="16437600" cy="7510726"/>
            </p:xfrm>
            <a:graphic>
              <a:graphicData uri="http://schemas.openxmlformats.org/drawingml/2006/table">
                <a:tbl>
                  <a:tblPr firstCol="1">
                    <a:tableStyleId>{125E5076-3810-47DD-B79F-674D7AD40C01}</a:tableStyleId>
                  </a:tblPr>
                  <a:tblGrid>
                    <a:gridCol w="5086800">
                      <a:extLst>
                        <a:ext uri="{9D8B030D-6E8A-4147-A177-3AD203B41FA5}">
                          <a16:colId xmlns:a16="http://schemas.microsoft.com/office/drawing/2014/main" val="844207396"/>
                        </a:ext>
                      </a:extLst>
                    </a:gridCol>
                    <a:gridCol w="11350800">
                      <a:extLst>
                        <a:ext uri="{9D8B030D-6E8A-4147-A177-3AD203B41FA5}">
                          <a16:colId xmlns:a16="http://schemas.microsoft.com/office/drawing/2014/main" val="2804227216"/>
                        </a:ext>
                      </a:extLst>
                    </a:gridCol>
                  </a:tblGrid>
                  <a:tr h="1509483">
                    <a:tc>
                      <a:txBody>
                        <a:bodyPr/>
                        <a:lstStyle/>
                        <a:p>
                          <a:r>
                            <a:rPr lang="en-GB" sz="2400" dirty="0">
                              <a:solidFill>
                                <a:schemeClr val="bg1"/>
                              </a:solidFill>
                            </a:rPr>
                            <a:t>Difference of the average levelised cost</a:t>
                          </a:r>
                        </a:p>
                      </a:txBody>
                      <a:tcPr anchor="ctr"/>
                    </a:tc>
                    <a:tc>
                      <a:txBody>
                        <a:bodyPr/>
                        <a:lstStyle/>
                        <a:p>
                          <a:endParaRPr lang="en-US"/>
                        </a:p>
                      </a:txBody>
                      <a:tcPr anchor="ctr">
                        <a:blipFill>
                          <a:blip r:embed="rId2"/>
                          <a:stretch>
                            <a:fillRect l="-44820" b="-398387"/>
                          </a:stretch>
                        </a:blipFill>
                      </a:tcPr>
                    </a:tc>
                    <a:extLst>
                      <a:ext uri="{0D108BD9-81ED-4DB2-BD59-A6C34878D82A}">
                        <a16:rowId xmlns:a16="http://schemas.microsoft.com/office/drawing/2014/main" val="406612662"/>
                      </a:ext>
                    </a:extLst>
                  </a:tr>
                  <a:tr h="969520">
                    <a:tc>
                      <a:txBody>
                        <a:bodyPr/>
                        <a:lstStyle/>
                        <a:p>
                          <a:r>
                            <a:rPr lang="en-GB" sz="2400" dirty="0">
                              <a:solidFill>
                                <a:schemeClr val="bg1"/>
                              </a:solidFill>
                            </a:rPr>
                            <a:t>Gumbel distribution of LC</a:t>
                          </a:r>
                        </a:p>
                      </a:txBody>
                      <a:tcPr anchor="ctr"/>
                    </a:tc>
                    <a:tc>
                      <a:txBody>
                        <a:bodyPr/>
                        <a:lstStyle/>
                        <a:p>
                          <a:endParaRPr lang="en-US"/>
                        </a:p>
                      </a:txBody>
                      <a:tcPr anchor="ctr">
                        <a:blipFill>
                          <a:blip r:embed="rId2"/>
                          <a:stretch>
                            <a:fillRect l="-44820" t="-155975" b="-521384"/>
                          </a:stretch>
                        </a:blipFill>
                      </a:tcPr>
                    </a:tc>
                    <a:extLst>
                      <a:ext uri="{0D108BD9-81ED-4DB2-BD59-A6C34878D82A}">
                        <a16:rowId xmlns:a16="http://schemas.microsoft.com/office/drawing/2014/main" val="3657282189"/>
                      </a:ext>
                    </a:extLst>
                  </a:tr>
                  <a:tr h="1507218">
                    <a:tc>
                      <a:txBody>
                        <a:bodyPr/>
                        <a:lstStyle/>
                        <a:p>
                          <a:r>
                            <a:rPr lang="en-GB" sz="2400" dirty="0">
                              <a:solidFill>
                                <a:schemeClr val="bg1"/>
                              </a:solidFill>
                            </a:rPr>
                            <a:t>Standard deviation</a:t>
                          </a:r>
                        </a:p>
                      </a:txBody>
                      <a:tcPr anchor="ctr"/>
                    </a:tc>
                    <a:tc>
                      <a:txBody>
                        <a:bodyPr/>
                        <a:lstStyle/>
                        <a:p>
                          <a:endParaRPr lang="en-US"/>
                        </a:p>
                      </a:txBody>
                      <a:tcPr anchor="ctr">
                        <a:blipFill>
                          <a:blip r:embed="rId2"/>
                          <a:stretch>
                            <a:fillRect l="-44820" t="-164113" b="-234274"/>
                          </a:stretch>
                        </a:blipFill>
                      </a:tcPr>
                    </a:tc>
                    <a:extLst>
                      <a:ext uri="{0D108BD9-81ED-4DB2-BD59-A6C34878D82A}">
                        <a16:rowId xmlns:a16="http://schemas.microsoft.com/office/drawing/2014/main" val="3535990919"/>
                      </a:ext>
                    </a:extLst>
                  </a:tr>
                  <a:tr h="1258017">
                    <a:tc>
                      <a:txBody>
                        <a:bodyPr/>
                        <a:lstStyle/>
                        <a:p>
                          <a:r>
                            <a:rPr lang="en-GB" sz="2400" dirty="0">
                              <a:solidFill>
                                <a:schemeClr val="bg1"/>
                              </a:solidFill>
                            </a:rPr>
                            <a:t>Preferences as convoluted Gumbel distributions (yields a logistic distribution)</a:t>
                          </a:r>
                        </a:p>
                      </a:txBody>
                      <a:tcPr anchor="ctr"/>
                    </a:tc>
                    <a:tc>
                      <a:txBody>
                        <a:bodyPr/>
                        <a:lstStyle/>
                        <a:p>
                          <a:endParaRPr lang="en-US"/>
                        </a:p>
                      </a:txBody>
                      <a:tcPr anchor="ctr">
                        <a:blipFill>
                          <a:blip r:embed="rId2"/>
                          <a:stretch>
                            <a:fillRect l="-44820" t="-316425" b="-180676"/>
                          </a:stretch>
                        </a:blipFill>
                      </a:tcPr>
                    </a:tc>
                    <a:extLst>
                      <a:ext uri="{0D108BD9-81ED-4DB2-BD59-A6C34878D82A}">
                        <a16:rowId xmlns:a16="http://schemas.microsoft.com/office/drawing/2014/main" val="1802144305"/>
                      </a:ext>
                    </a:extLst>
                  </a:tr>
                  <a:tr h="22664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bg1"/>
                              </a:solidFill>
                            </a:rPr>
                            <a:t>Preferences for the alternative</a:t>
                          </a:r>
                        </a:p>
                      </a:txBody>
                      <a:tcPr anchor="ctr"/>
                    </a:tc>
                    <a:tc>
                      <a:txBody>
                        <a:bodyPr/>
                        <a:lstStyle/>
                        <a:p>
                          <a:endParaRPr lang="en-US"/>
                        </a:p>
                      </a:txBody>
                      <a:tcPr anchor="ctr">
                        <a:blipFill>
                          <a:blip r:embed="rId2"/>
                          <a:stretch>
                            <a:fillRect l="-44820" t="-231720" b="-538"/>
                          </a:stretch>
                        </a:blipFill>
                      </a:tcPr>
                    </a:tc>
                    <a:extLst>
                      <a:ext uri="{0D108BD9-81ED-4DB2-BD59-A6C34878D82A}">
                        <a16:rowId xmlns:a16="http://schemas.microsoft.com/office/drawing/2014/main" val="2834718433"/>
                      </a:ext>
                    </a:extLst>
                  </a:tr>
                </a:tbl>
              </a:graphicData>
            </a:graphic>
          </p:graphicFrame>
        </mc:Fallback>
      </mc:AlternateContent>
    </p:spTree>
    <p:extLst>
      <p:ext uri="{BB962C8B-B14F-4D97-AF65-F5344CB8AC3E}">
        <p14:creationId xmlns:p14="http://schemas.microsoft.com/office/powerpoint/2010/main" val="1567752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Imperfect preferences</a:t>
            </a:r>
          </a:p>
        </p:txBody>
      </p:sp>
      <p:pic>
        <p:nvPicPr>
          <p:cNvPr id="10" name="Picture 9">
            <a:extLst>
              <a:ext uri="{FF2B5EF4-FFF2-40B4-BE49-F238E27FC236}">
                <a16:creationId xmlns:a16="http://schemas.microsoft.com/office/drawing/2014/main" id="{B16DF1DA-3E19-70B0-F35C-944FF92921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6636" y="3767710"/>
            <a:ext cx="6641949" cy="4986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a:extLst>
              <a:ext uri="{FF2B5EF4-FFF2-40B4-BE49-F238E27FC236}">
                <a16:creationId xmlns:a16="http://schemas.microsoft.com/office/drawing/2014/main" id="{BE258861-2D69-C230-5240-18CFEC79E993}"/>
              </a:ext>
            </a:extLst>
          </p:cNvPr>
          <p:cNvGrpSpPr/>
          <p:nvPr/>
        </p:nvGrpSpPr>
        <p:grpSpPr>
          <a:xfrm>
            <a:off x="9256903" y="3708945"/>
            <a:ext cx="6902935" cy="5166388"/>
            <a:chOff x="1895086" y="2396400"/>
            <a:chExt cx="4217503" cy="3156521"/>
          </a:xfrm>
        </p:grpSpPr>
        <p:pic>
          <p:nvPicPr>
            <p:cNvPr id="12" name="Picture 5" descr="Choices2.jpg">
              <a:extLst>
                <a:ext uri="{FF2B5EF4-FFF2-40B4-BE49-F238E27FC236}">
                  <a16:creationId xmlns:a16="http://schemas.microsoft.com/office/drawing/2014/main" id="{37493E10-2B87-AE61-133C-9CFA0BDB41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5086" y="2396400"/>
              <a:ext cx="4198620" cy="165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Choices3.jpg">
              <a:extLst>
                <a:ext uri="{FF2B5EF4-FFF2-40B4-BE49-F238E27FC236}">
                  <a16:creationId xmlns:a16="http://schemas.microsoft.com/office/drawing/2014/main" id="{6DBDCE3F-A7BF-CE7D-98F8-5E1CDBFEB2F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6985" y="3904540"/>
              <a:ext cx="4195604" cy="164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a:extLst>
              <a:ext uri="{FF2B5EF4-FFF2-40B4-BE49-F238E27FC236}">
                <a16:creationId xmlns:a16="http://schemas.microsoft.com/office/drawing/2014/main" id="{B65AEB15-31F1-F51B-A210-749819C67E7B}"/>
              </a:ext>
            </a:extLst>
          </p:cNvPr>
          <p:cNvSpPr txBox="1"/>
          <p:nvPr/>
        </p:nvSpPr>
        <p:spPr>
          <a:xfrm>
            <a:off x="2713880" y="2887341"/>
            <a:ext cx="3542177" cy="615553"/>
          </a:xfrm>
          <a:prstGeom prst="rect">
            <a:avLst/>
          </a:prstGeom>
        </p:spPr>
        <p:txBody>
          <a:bodyPr wrap="square" lIns="0" tIns="0" rIns="0" bIns="0" rtlCol="0">
            <a:spAutoFit/>
          </a:bodyPr>
          <a:lstStyle/>
          <a:p>
            <a:pPr algn="ctr" defTabSz="457200" eaLnBrk="1" fontAlgn="auto" hangingPunct="1">
              <a:spcBef>
                <a:spcPct val="20000"/>
              </a:spcBef>
              <a:spcAft>
                <a:spcPts val="0"/>
              </a:spcAft>
              <a:buClr>
                <a:srgbClr val="009FE3"/>
              </a:buClr>
            </a:pPr>
            <a:r>
              <a:rPr lang="en-GB" sz="2000" dirty="0">
                <a:cs typeface="Arial"/>
              </a:rPr>
              <a:t>Imperfect information / </a:t>
            </a:r>
            <a:br>
              <a:rPr lang="en-GB" sz="2000" dirty="0">
                <a:cs typeface="Arial"/>
              </a:rPr>
            </a:br>
            <a:r>
              <a:rPr lang="en-GB" sz="2000" dirty="0">
                <a:cs typeface="Arial"/>
              </a:rPr>
              <a:t>knowledge / foresight</a:t>
            </a:r>
          </a:p>
        </p:txBody>
      </p:sp>
      <p:sp>
        <p:nvSpPr>
          <p:cNvPr id="15" name="TextBox 14">
            <a:extLst>
              <a:ext uri="{FF2B5EF4-FFF2-40B4-BE49-F238E27FC236}">
                <a16:creationId xmlns:a16="http://schemas.microsoft.com/office/drawing/2014/main" id="{6D3ADE2D-B6A2-9ED3-A8DC-68ED6C4337BA}"/>
              </a:ext>
            </a:extLst>
          </p:cNvPr>
          <p:cNvSpPr txBox="1"/>
          <p:nvPr/>
        </p:nvSpPr>
        <p:spPr>
          <a:xfrm>
            <a:off x="10656454" y="2887341"/>
            <a:ext cx="3400178" cy="615553"/>
          </a:xfrm>
          <a:prstGeom prst="rect">
            <a:avLst/>
          </a:prstGeom>
        </p:spPr>
        <p:txBody>
          <a:bodyPr wrap="square" lIns="0" tIns="0" rIns="0" bIns="0" rtlCol="0">
            <a:spAutoFit/>
          </a:bodyPr>
          <a:lstStyle/>
          <a:p>
            <a:pPr algn="ctr" defTabSz="457200" eaLnBrk="1" fontAlgn="auto" hangingPunct="1">
              <a:spcBef>
                <a:spcPct val="20000"/>
              </a:spcBef>
              <a:spcAft>
                <a:spcPts val="0"/>
              </a:spcAft>
              <a:buClr>
                <a:srgbClr val="009FE3"/>
              </a:buClr>
            </a:pPr>
            <a:r>
              <a:rPr lang="en-GB" sz="2000" dirty="0">
                <a:cs typeface="Arial"/>
              </a:rPr>
              <a:t>Perfect information / </a:t>
            </a:r>
            <a:br>
              <a:rPr lang="en-GB" sz="2000" dirty="0">
                <a:cs typeface="Arial"/>
              </a:rPr>
            </a:br>
            <a:r>
              <a:rPr lang="en-GB" sz="2000" dirty="0">
                <a:cs typeface="Arial"/>
              </a:rPr>
              <a:t>knowledge / foresight</a:t>
            </a:r>
          </a:p>
        </p:txBody>
      </p:sp>
    </p:spTree>
    <p:extLst>
      <p:ext uri="{BB962C8B-B14F-4D97-AF65-F5344CB8AC3E}">
        <p14:creationId xmlns:p14="http://schemas.microsoft.com/office/powerpoint/2010/main" val="201518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FD746-65B2-B6FC-7230-FC4E4C5896DE}"/>
              </a:ext>
            </a:extLst>
          </p:cNvPr>
          <p:cNvSpPr>
            <a:spLocks noGrp="1"/>
          </p:cNvSpPr>
          <p:nvPr>
            <p:ph type="title"/>
          </p:nvPr>
        </p:nvSpPr>
        <p:spPr/>
        <p:txBody>
          <a:bodyPr/>
          <a:lstStyle/>
          <a:p>
            <a:r>
              <a:rPr lang="en-GB" dirty="0"/>
              <a:t>Market share dynamics</a:t>
            </a:r>
            <a:endParaRPr lang="en-US" dirty="0"/>
          </a:p>
        </p:txBody>
      </p:sp>
      <p:sp>
        <p:nvSpPr>
          <p:cNvPr id="3" name="Slide Number Placeholder 2">
            <a:extLst>
              <a:ext uri="{FF2B5EF4-FFF2-40B4-BE49-F238E27FC236}">
                <a16:creationId xmlns:a16="http://schemas.microsoft.com/office/drawing/2014/main" id="{B2F48825-5034-B949-2118-16902991C74F}"/>
              </a:ext>
            </a:extLst>
          </p:cNvPr>
          <p:cNvSpPr>
            <a:spLocks noGrp="1"/>
          </p:cNvSpPr>
          <p:nvPr>
            <p:ph type="sldNum" sz="quarter" idx="4"/>
          </p:nvPr>
        </p:nvSpPr>
        <p:spPr>
          <a:xfrm>
            <a:off x="13762922" y="9799861"/>
            <a:ext cx="4114800" cy="201379"/>
          </a:xfrm>
          <a:prstGeom prst="rect">
            <a:avLst/>
          </a:prstGeom>
        </p:spPr>
        <p:txBody>
          <a:bodyPr vert="horz" lIns="0" tIns="0" rIns="0" bIns="0" rtlCol="0" anchor="ctr"/>
          <a:lstStyle>
            <a:defPPr>
              <a:defRPr lang="en-US"/>
            </a:defPPr>
            <a:lvl1pPr marL="0" algn="r" defTabSz="457200" rtl="0" eaLnBrk="1" latinLnBrk="0" hangingPunct="1">
              <a:defRPr lang="en-US" sz="1100" b="1" kern="1200" spc="110" baseline="0" smtClean="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2BB2E0-3F4A-334A-8F86-FFEC3902A6A3}" type="slidenum">
              <a:rPr lang="en-GB" smtClean="0"/>
              <a:pPr/>
              <a:t>12</a:t>
            </a:fld>
            <a:endParaRPr lang="en-GB" dirty="0"/>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3EBC4E17-2008-28A0-93BC-A1988A547958}"/>
                  </a:ext>
                </a:extLst>
              </p:cNvPr>
              <p:cNvGraphicFramePr>
                <a:graphicFrameLocks noGrp="1"/>
              </p:cNvGraphicFramePr>
              <p:nvPr>
                <p:extLst>
                  <p:ext uri="{D42A27DB-BD31-4B8C-83A1-F6EECF244321}">
                    <p14:modId xmlns:p14="http://schemas.microsoft.com/office/powerpoint/2010/main" val="3631670795"/>
                  </p:ext>
                </p:extLst>
              </p:nvPr>
            </p:nvGraphicFramePr>
            <p:xfrm>
              <a:off x="736768" y="2096738"/>
              <a:ext cx="16437600" cy="7610563"/>
            </p:xfrm>
            <a:graphic>
              <a:graphicData uri="http://schemas.openxmlformats.org/drawingml/2006/table">
                <a:tbl>
                  <a:tblPr firstCol="1">
                    <a:tableStyleId>{125E5076-3810-47DD-B79F-674D7AD40C01}</a:tableStyleId>
                  </a:tblPr>
                  <a:tblGrid>
                    <a:gridCol w="5086800">
                      <a:extLst>
                        <a:ext uri="{9D8B030D-6E8A-4147-A177-3AD203B41FA5}">
                          <a16:colId xmlns:a16="http://schemas.microsoft.com/office/drawing/2014/main" val="844207396"/>
                        </a:ext>
                      </a:extLst>
                    </a:gridCol>
                    <a:gridCol w="11350800">
                      <a:extLst>
                        <a:ext uri="{9D8B030D-6E8A-4147-A177-3AD203B41FA5}">
                          <a16:colId xmlns:a16="http://schemas.microsoft.com/office/drawing/2014/main" val="2804227216"/>
                        </a:ext>
                      </a:extLst>
                    </a:gridCol>
                  </a:tblGrid>
                  <a:tr h="1481938">
                    <a:tc>
                      <a:txBody>
                        <a:bodyPr/>
                        <a:lstStyle/>
                        <a:p>
                          <a:r>
                            <a:rPr lang="en-GB" sz="2400" dirty="0">
                              <a:solidFill>
                                <a:schemeClr val="bg1"/>
                              </a:solidFill>
                            </a:rPr>
                            <a:t>Market share substitution between incumbent technology j and alternative </a:t>
                          </a:r>
                          <a:r>
                            <a:rPr lang="en-GB" sz="2400" dirty="0" err="1">
                              <a:solidFill>
                                <a:schemeClr val="bg1"/>
                              </a:solidFill>
                            </a:rPr>
                            <a:t>i</a:t>
                          </a:r>
                          <a:endParaRPr lang="en-GB" sz="24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2800" smtClean="0">
                                    <a:solidFill>
                                      <a:schemeClr val="bg1"/>
                                    </a:solidFill>
                                  </a:rPr>
                                  <m:t>∆</m:t>
                                </m:r>
                                <m:sSub>
                                  <m:sSubPr>
                                    <m:ctrlPr>
                                      <a:rPr lang="en-US" sz="2800">
                                        <a:solidFill>
                                          <a:schemeClr val="bg1"/>
                                        </a:solidFill>
                                      </a:rPr>
                                    </m:ctrlPr>
                                  </m:sSubPr>
                                  <m:e>
                                    <m:r>
                                      <m:rPr>
                                        <m:sty m:val="p"/>
                                      </m:rPr>
                                      <a:rPr lang="en-GB" sz="2800">
                                        <a:solidFill>
                                          <a:schemeClr val="bg1"/>
                                        </a:solidFill>
                                      </a:rPr>
                                      <m:t>S</m:t>
                                    </m:r>
                                  </m:e>
                                  <m:sub>
                                    <m:r>
                                      <a:rPr lang="en-GB" sz="2800">
                                        <a:solidFill>
                                          <a:schemeClr val="bg1"/>
                                        </a:solidFill>
                                      </a:rPr>
                                      <m:t>𝑗</m:t>
                                    </m:r>
                                    <m:r>
                                      <a:rPr lang="en-GB" sz="2800">
                                        <a:solidFill>
                                          <a:schemeClr val="bg1"/>
                                        </a:solidFill>
                                      </a:rPr>
                                      <m:t>→</m:t>
                                    </m:r>
                                    <m:r>
                                      <a:rPr lang="en-GB" sz="2800">
                                        <a:solidFill>
                                          <a:schemeClr val="bg1"/>
                                        </a:solidFill>
                                      </a:rPr>
                                      <m:t>𝑖</m:t>
                                    </m:r>
                                  </m:sub>
                                </m:sSub>
                                <m:r>
                                  <a:rPr lang="en-GB" sz="2800">
                                    <a:solidFill>
                                      <a:schemeClr val="bg1"/>
                                    </a:solidFill>
                                  </a:rPr>
                                  <m:t>∝ </m:t>
                                </m:r>
                                <m:f>
                                  <m:fPr>
                                    <m:ctrlPr>
                                      <a:rPr lang="en-US" sz="2800">
                                        <a:solidFill>
                                          <a:schemeClr val="bg1"/>
                                        </a:solidFill>
                                      </a:rPr>
                                    </m:ctrlPr>
                                  </m:fPr>
                                  <m:num>
                                    <m:sSub>
                                      <m:sSubPr>
                                        <m:ctrlPr>
                                          <a:rPr lang="en-US" sz="2800">
                                            <a:solidFill>
                                              <a:schemeClr val="bg1"/>
                                            </a:solidFill>
                                          </a:rPr>
                                        </m:ctrlPr>
                                      </m:sSubPr>
                                      <m:e>
                                        <m:r>
                                          <a:rPr lang="en-GB" sz="2800">
                                            <a:solidFill>
                                              <a:schemeClr val="bg1"/>
                                            </a:solidFill>
                                          </a:rPr>
                                          <m:t>𝑆</m:t>
                                        </m:r>
                                      </m:e>
                                      <m:sub>
                                        <m:r>
                                          <a:rPr lang="en-GB" sz="2800">
                                            <a:solidFill>
                                              <a:schemeClr val="bg1"/>
                                            </a:solidFill>
                                          </a:rPr>
                                          <m:t>𝑖</m:t>
                                        </m:r>
                                      </m:sub>
                                    </m:sSub>
                                  </m:num>
                                  <m:den>
                                    <m:sSub>
                                      <m:sSubPr>
                                        <m:ctrlPr>
                                          <a:rPr lang="en-US" sz="2800">
                                            <a:solidFill>
                                              <a:schemeClr val="bg1"/>
                                            </a:solidFill>
                                          </a:rPr>
                                        </m:ctrlPr>
                                      </m:sSubPr>
                                      <m:e>
                                        <m:r>
                                          <a:rPr lang="en-GB" sz="2800">
                                            <a:solidFill>
                                              <a:schemeClr val="bg1"/>
                                            </a:solidFill>
                                          </a:rPr>
                                          <m:t>𝐵𝑇</m:t>
                                        </m:r>
                                      </m:e>
                                      <m:sub>
                                        <m:r>
                                          <a:rPr lang="en-GB" sz="2800">
                                            <a:solidFill>
                                              <a:schemeClr val="bg1"/>
                                            </a:solidFill>
                                          </a:rPr>
                                          <m:t>𝑖</m:t>
                                        </m:r>
                                      </m:sub>
                                    </m:sSub>
                                  </m:den>
                                </m:f>
                                <m:r>
                                  <a:rPr lang="en-GB" sz="2800">
                                    <a:solidFill>
                                      <a:schemeClr val="bg1"/>
                                    </a:solidFill>
                                  </a:rPr>
                                  <m:t>∙</m:t>
                                </m:r>
                                <m:f>
                                  <m:fPr>
                                    <m:ctrlPr>
                                      <a:rPr lang="en-US" sz="2800">
                                        <a:solidFill>
                                          <a:schemeClr val="bg1"/>
                                        </a:solidFill>
                                      </a:rPr>
                                    </m:ctrlPr>
                                  </m:fPr>
                                  <m:num>
                                    <m:sSub>
                                      <m:sSubPr>
                                        <m:ctrlPr>
                                          <a:rPr lang="en-US" sz="2800">
                                            <a:solidFill>
                                              <a:schemeClr val="bg1"/>
                                            </a:solidFill>
                                          </a:rPr>
                                        </m:ctrlPr>
                                      </m:sSubPr>
                                      <m:e>
                                        <m:r>
                                          <a:rPr lang="en-GB" sz="2800">
                                            <a:solidFill>
                                              <a:schemeClr val="bg1"/>
                                            </a:solidFill>
                                          </a:rPr>
                                          <m:t>𝑆</m:t>
                                        </m:r>
                                      </m:e>
                                      <m:sub>
                                        <m:r>
                                          <a:rPr lang="en-GB" sz="2800">
                                            <a:solidFill>
                                              <a:schemeClr val="bg1"/>
                                            </a:solidFill>
                                          </a:rPr>
                                          <m:t>𝑗</m:t>
                                        </m:r>
                                      </m:sub>
                                    </m:sSub>
                                  </m:num>
                                  <m:den>
                                    <m:sSub>
                                      <m:sSubPr>
                                        <m:ctrlPr>
                                          <a:rPr lang="en-US" sz="2800">
                                            <a:solidFill>
                                              <a:schemeClr val="bg1"/>
                                            </a:solidFill>
                                          </a:rPr>
                                        </m:ctrlPr>
                                      </m:sSubPr>
                                      <m:e>
                                        <m:r>
                                          <a:rPr lang="en-GB" sz="2800">
                                            <a:solidFill>
                                              <a:schemeClr val="bg1"/>
                                            </a:solidFill>
                                          </a:rPr>
                                          <m:t>𝐿𝑇</m:t>
                                        </m:r>
                                      </m:e>
                                      <m:sub>
                                        <m:r>
                                          <a:rPr lang="en-GB" sz="2800">
                                            <a:solidFill>
                                              <a:schemeClr val="bg1"/>
                                            </a:solidFill>
                                          </a:rPr>
                                          <m:t>𝑗</m:t>
                                        </m:r>
                                      </m:sub>
                                    </m:sSub>
                                  </m:den>
                                </m:f>
                                <m:r>
                                  <a:rPr lang="en-GB" sz="2800">
                                    <a:solidFill>
                                      <a:schemeClr val="bg1"/>
                                    </a:solidFill>
                                  </a:rPr>
                                  <m:t>∙</m:t>
                                </m:r>
                                <m:sSub>
                                  <m:sSubPr>
                                    <m:ctrlPr>
                                      <a:rPr lang="en-US" sz="2800">
                                        <a:solidFill>
                                          <a:schemeClr val="bg1"/>
                                        </a:solidFill>
                                      </a:rPr>
                                    </m:ctrlPr>
                                  </m:sSubPr>
                                  <m:e>
                                    <m:r>
                                      <m:rPr>
                                        <m:sty m:val="p"/>
                                      </m:rPr>
                                      <a:rPr lang="en-GB" sz="2800">
                                        <a:solidFill>
                                          <a:schemeClr val="bg1"/>
                                        </a:solidFill>
                                      </a:rPr>
                                      <m:t>F</m:t>
                                    </m:r>
                                  </m:e>
                                  <m:sub>
                                    <m:r>
                                      <a:rPr lang="en-GB" sz="2800">
                                        <a:solidFill>
                                          <a:schemeClr val="bg1"/>
                                        </a:solidFill>
                                      </a:rPr>
                                      <m:t>𝑖𝑗</m:t>
                                    </m:r>
                                  </m:sub>
                                </m:sSub>
                                <m:r>
                                  <a:rPr lang="en-GB" sz="2800">
                                    <a:solidFill>
                                      <a:schemeClr val="bg1"/>
                                    </a:solidFill>
                                  </a:rPr>
                                  <m:t>∙∆</m:t>
                                </m:r>
                                <m:r>
                                  <m:rPr>
                                    <m:sty m:val="p"/>
                                  </m:rPr>
                                  <a:rPr lang="en-GB" sz="2800">
                                    <a:solidFill>
                                      <a:schemeClr val="bg1"/>
                                    </a:solidFill>
                                  </a:rPr>
                                  <m:t>t</m:t>
                                </m:r>
                              </m:oMath>
                            </m:oMathPara>
                          </a14:m>
                          <a:endParaRPr lang="en-GB" sz="2800" dirty="0">
                            <a:solidFill>
                              <a:schemeClr val="bg1"/>
                            </a:solidFill>
                          </a:endParaRPr>
                        </a:p>
                      </a:txBody>
                      <a:tcPr anchor="ctr"/>
                    </a:tc>
                    <a:extLst>
                      <a:ext uri="{0D108BD9-81ED-4DB2-BD59-A6C34878D82A}">
                        <a16:rowId xmlns:a16="http://schemas.microsoft.com/office/drawing/2014/main" val="406612662"/>
                      </a:ext>
                    </a:extLst>
                  </a:tr>
                  <a:tr h="10888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bg1"/>
                              </a:solidFill>
                            </a:rPr>
                            <a:t>Market share substitution between incumbent technology </a:t>
                          </a:r>
                          <a:r>
                            <a:rPr lang="en-GB" sz="2400" dirty="0" err="1">
                              <a:solidFill>
                                <a:schemeClr val="bg1"/>
                              </a:solidFill>
                            </a:rPr>
                            <a:t>i</a:t>
                          </a:r>
                          <a:r>
                            <a:rPr lang="en-GB" sz="2400" dirty="0">
                              <a:solidFill>
                                <a:schemeClr val="bg1"/>
                              </a:solidFill>
                            </a:rPr>
                            <a:t> and alternative j</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2800" smtClean="0">
                                    <a:solidFill>
                                      <a:schemeClr val="bg1"/>
                                    </a:solidFill>
                                  </a:rPr>
                                  <m:t>∆</m:t>
                                </m:r>
                                <m:sSub>
                                  <m:sSubPr>
                                    <m:ctrlPr>
                                      <a:rPr lang="en-US" sz="2800">
                                        <a:solidFill>
                                          <a:schemeClr val="bg1"/>
                                        </a:solidFill>
                                      </a:rPr>
                                    </m:ctrlPr>
                                  </m:sSubPr>
                                  <m:e>
                                    <m:r>
                                      <m:rPr>
                                        <m:sty m:val="p"/>
                                      </m:rPr>
                                      <a:rPr lang="en-GB" sz="2800">
                                        <a:solidFill>
                                          <a:schemeClr val="bg1"/>
                                        </a:solidFill>
                                      </a:rPr>
                                      <m:t>S</m:t>
                                    </m:r>
                                  </m:e>
                                  <m:sub>
                                    <m:r>
                                      <a:rPr lang="en-GB" sz="2800">
                                        <a:solidFill>
                                          <a:schemeClr val="bg1"/>
                                        </a:solidFill>
                                      </a:rPr>
                                      <m:t>𝑖</m:t>
                                    </m:r>
                                    <m:r>
                                      <a:rPr lang="en-GB" sz="2800">
                                        <a:solidFill>
                                          <a:schemeClr val="bg1"/>
                                        </a:solidFill>
                                      </a:rPr>
                                      <m:t>→</m:t>
                                    </m:r>
                                    <m:r>
                                      <a:rPr lang="en-GB" sz="2800">
                                        <a:solidFill>
                                          <a:schemeClr val="bg1"/>
                                        </a:solidFill>
                                      </a:rPr>
                                      <m:t>𝑗</m:t>
                                    </m:r>
                                  </m:sub>
                                </m:sSub>
                                <m:r>
                                  <a:rPr lang="en-GB" sz="2800">
                                    <a:solidFill>
                                      <a:schemeClr val="bg1"/>
                                    </a:solidFill>
                                  </a:rPr>
                                  <m:t>∝ </m:t>
                                </m:r>
                                <m:f>
                                  <m:fPr>
                                    <m:ctrlPr>
                                      <a:rPr lang="en-US" sz="2800">
                                        <a:solidFill>
                                          <a:schemeClr val="bg1"/>
                                        </a:solidFill>
                                      </a:rPr>
                                    </m:ctrlPr>
                                  </m:fPr>
                                  <m:num>
                                    <m:sSub>
                                      <m:sSubPr>
                                        <m:ctrlPr>
                                          <a:rPr lang="en-US" sz="2800">
                                            <a:solidFill>
                                              <a:schemeClr val="bg1"/>
                                            </a:solidFill>
                                          </a:rPr>
                                        </m:ctrlPr>
                                      </m:sSubPr>
                                      <m:e>
                                        <m:r>
                                          <a:rPr lang="en-GB" sz="2800">
                                            <a:solidFill>
                                              <a:schemeClr val="bg1"/>
                                            </a:solidFill>
                                          </a:rPr>
                                          <m:t>𝑆</m:t>
                                        </m:r>
                                      </m:e>
                                      <m:sub>
                                        <m:r>
                                          <a:rPr lang="en-GB" sz="2800">
                                            <a:solidFill>
                                              <a:schemeClr val="bg1"/>
                                            </a:solidFill>
                                          </a:rPr>
                                          <m:t>𝑗</m:t>
                                        </m:r>
                                      </m:sub>
                                    </m:sSub>
                                  </m:num>
                                  <m:den>
                                    <m:sSub>
                                      <m:sSubPr>
                                        <m:ctrlPr>
                                          <a:rPr lang="en-US" sz="2800">
                                            <a:solidFill>
                                              <a:schemeClr val="bg1"/>
                                            </a:solidFill>
                                          </a:rPr>
                                        </m:ctrlPr>
                                      </m:sSubPr>
                                      <m:e>
                                        <m:r>
                                          <a:rPr lang="en-GB" sz="2800">
                                            <a:solidFill>
                                              <a:schemeClr val="bg1"/>
                                            </a:solidFill>
                                          </a:rPr>
                                          <m:t>𝐵𝑇</m:t>
                                        </m:r>
                                      </m:e>
                                      <m:sub>
                                        <m:r>
                                          <a:rPr lang="en-GB" sz="2800">
                                            <a:solidFill>
                                              <a:schemeClr val="bg1"/>
                                            </a:solidFill>
                                          </a:rPr>
                                          <m:t>𝑗</m:t>
                                        </m:r>
                                      </m:sub>
                                    </m:sSub>
                                  </m:den>
                                </m:f>
                                <m:r>
                                  <a:rPr lang="en-GB" sz="2800">
                                    <a:solidFill>
                                      <a:schemeClr val="bg1"/>
                                    </a:solidFill>
                                  </a:rPr>
                                  <m:t>∙</m:t>
                                </m:r>
                                <m:f>
                                  <m:fPr>
                                    <m:ctrlPr>
                                      <a:rPr lang="en-US" sz="2800">
                                        <a:solidFill>
                                          <a:schemeClr val="bg1"/>
                                        </a:solidFill>
                                      </a:rPr>
                                    </m:ctrlPr>
                                  </m:fPr>
                                  <m:num>
                                    <m:sSub>
                                      <m:sSubPr>
                                        <m:ctrlPr>
                                          <a:rPr lang="en-US" sz="2800">
                                            <a:solidFill>
                                              <a:schemeClr val="bg1"/>
                                            </a:solidFill>
                                          </a:rPr>
                                        </m:ctrlPr>
                                      </m:sSubPr>
                                      <m:e>
                                        <m:r>
                                          <a:rPr lang="en-GB" sz="2800">
                                            <a:solidFill>
                                              <a:schemeClr val="bg1"/>
                                            </a:solidFill>
                                          </a:rPr>
                                          <m:t>𝑆</m:t>
                                        </m:r>
                                      </m:e>
                                      <m:sub>
                                        <m:r>
                                          <a:rPr lang="en-GB" sz="2800">
                                            <a:solidFill>
                                              <a:schemeClr val="bg1"/>
                                            </a:solidFill>
                                          </a:rPr>
                                          <m:t>𝑖</m:t>
                                        </m:r>
                                      </m:sub>
                                    </m:sSub>
                                  </m:num>
                                  <m:den>
                                    <m:sSub>
                                      <m:sSubPr>
                                        <m:ctrlPr>
                                          <a:rPr lang="en-US" sz="2800">
                                            <a:solidFill>
                                              <a:schemeClr val="bg1"/>
                                            </a:solidFill>
                                          </a:rPr>
                                        </m:ctrlPr>
                                      </m:sSubPr>
                                      <m:e>
                                        <m:r>
                                          <a:rPr lang="en-GB" sz="2800">
                                            <a:solidFill>
                                              <a:schemeClr val="bg1"/>
                                            </a:solidFill>
                                          </a:rPr>
                                          <m:t>𝐿𝑇</m:t>
                                        </m:r>
                                      </m:e>
                                      <m:sub>
                                        <m:r>
                                          <a:rPr lang="en-GB" sz="2800">
                                            <a:solidFill>
                                              <a:schemeClr val="bg1"/>
                                            </a:solidFill>
                                          </a:rPr>
                                          <m:t>𝑖</m:t>
                                        </m:r>
                                      </m:sub>
                                    </m:sSub>
                                  </m:den>
                                </m:f>
                                <m:r>
                                  <a:rPr lang="en-GB" sz="2800">
                                    <a:solidFill>
                                      <a:schemeClr val="bg1"/>
                                    </a:solidFill>
                                  </a:rPr>
                                  <m:t>∙</m:t>
                                </m:r>
                                <m:sSub>
                                  <m:sSubPr>
                                    <m:ctrlPr>
                                      <a:rPr lang="en-US" sz="2800">
                                        <a:solidFill>
                                          <a:schemeClr val="bg1"/>
                                        </a:solidFill>
                                      </a:rPr>
                                    </m:ctrlPr>
                                  </m:sSubPr>
                                  <m:e>
                                    <m:r>
                                      <m:rPr>
                                        <m:sty m:val="p"/>
                                      </m:rPr>
                                      <a:rPr lang="en-GB" sz="2800">
                                        <a:solidFill>
                                          <a:schemeClr val="bg1"/>
                                        </a:solidFill>
                                      </a:rPr>
                                      <m:t>F</m:t>
                                    </m:r>
                                  </m:e>
                                  <m:sub>
                                    <m:r>
                                      <a:rPr lang="en-GB" sz="2800">
                                        <a:solidFill>
                                          <a:schemeClr val="bg1"/>
                                        </a:solidFill>
                                      </a:rPr>
                                      <m:t>𝑗𝑖</m:t>
                                    </m:r>
                                  </m:sub>
                                </m:sSub>
                                <m:r>
                                  <a:rPr lang="en-GB" sz="2800">
                                    <a:solidFill>
                                      <a:schemeClr val="bg1"/>
                                    </a:solidFill>
                                  </a:rPr>
                                  <m:t>∙∆</m:t>
                                </m:r>
                                <m:r>
                                  <m:rPr>
                                    <m:sty m:val="p"/>
                                  </m:rPr>
                                  <a:rPr lang="en-GB" sz="2800">
                                    <a:solidFill>
                                      <a:schemeClr val="bg1"/>
                                    </a:solidFill>
                                  </a:rPr>
                                  <m:t>t</m:t>
                                </m:r>
                              </m:oMath>
                            </m:oMathPara>
                          </a14:m>
                          <a:endParaRPr lang="en-US" sz="2800" dirty="0">
                            <a:solidFill>
                              <a:schemeClr val="bg1"/>
                            </a:solidFill>
                          </a:endParaRPr>
                        </a:p>
                      </a:txBody>
                      <a:tcPr anchor="ctr"/>
                    </a:tc>
                    <a:extLst>
                      <a:ext uri="{0D108BD9-81ED-4DB2-BD59-A6C34878D82A}">
                        <a16:rowId xmlns:a16="http://schemas.microsoft.com/office/drawing/2014/main" val="3657282189"/>
                      </a:ext>
                    </a:extLst>
                  </a:tr>
                  <a:tr h="1479715">
                    <a:tc>
                      <a:txBody>
                        <a:bodyPr/>
                        <a:lstStyle/>
                        <a:p>
                          <a:r>
                            <a:rPr lang="en-GB" sz="2400" dirty="0">
                              <a:solidFill>
                                <a:schemeClr val="bg1"/>
                              </a:solidFill>
                            </a:rPr>
                            <a:t>Replicator function (core of the model)</a:t>
                          </a:r>
                        </a:p>
                      </a:txBody>
                      <a:tcPr anchor="ctr"/>
                    </a:tc>
                    <a:tc>
                      <a:txBody>
                        <a:bodyPr/>
                        <a:lstStyle/>
                        <a:p>
                          <a:pPr algn="ctr"/>
                          <a14:m>
                            <m:oMathPara xmlns:m="http://schemas.openxmlformats.org/officeDocument/2006/math">
                              <m:oMathParaPr>
                                <m:jc m:val="centerGroup"/>
                              </m:oMathParaPr>
                              <m:oMath xmlns:m="http://schemas.openxmlformats.org/officeDocument/2006/math">
                                <m:nary>
                                  <m:naryPr>
                                    <m:chr m:val="∑"/>
                                    <m:limLoc m:val="undOvr"/>
                                    <m:supHide m:val="on"/>
                                    <m:ctrlPr>
                                      <a:rPr lang="en-US" sz="2800" smtClean="0">
                                        <a:solidFill>
                                          <a:schemeClr val="bg1"/>
                                        </a:solidFill>
                                      </a:rPr>
                                    </m:ctrlPr>
                                  </m:naryPr>
                                  <m:sub>
                                    <m:r>
                                      <a:rPr lang="en-GB" sz="2800">
                                        <a:solidFill>
                                          <a:schemeClr val="bg1"/>
                                        </a:solidFill>
                                      </a:rPr>
                                      <m:t>𝑗</m:t>
                                    </m:r>
                                  </m:sub>
                                  <m:sup/>
                                  <m:e>
                                    <m:r>
                                      <a:rPr lang="en-GB" sz="2800">
                                        <a:solidFill>
                                          <a:schemeClr val="bg1"/>
                                        </a:solidFill>
                                      </a:rPr>
                                      <m:t>∆</m:t>
                                    </m:r>
                                    <m:sSub>
                                      <m:sSubPr>
                                        <m:ctrlPr>
                                          <a:rPr lang="en-US" sz="2800">
                                            <a:solidFill>
                                              <a:schemeClr val="bg1"/>
                                            </a:solidFill>
                                          </a:rPr>
                                        </m:ctrlPr>
                                      </m:sSubPr>
                                      <m:e>
                                        <m:r>
                                          <m:rPr>
                                            <m:sty m:val="p"/>
                                          </m:rPr>
                                          <a:rPr lang="en-GB" sz="2800">
                                            <a:solidFill>
                                              <a:schemeClr val="bg1"/>
                                            </a:solidFill>
                                          </a:rPr>
                                          <m:t>S</m:t>
                                        </m:r>
                                      </m:e>
                                      <m:sub>
                                        <m:r>
                                          <a:rPr lang="en-GB" sz="2800">
                                            <a:solidFill>
                                              <a:schemeClr val="bg1"/>
                                            </a:solidFill>
                                          </a:rPr>
                                          <m:t>𝑗</m:t>
                                        </m:r>
                                        <m:r>
                                          <a:rPr lang="en-GB" sz="2800">
                                            <a:solidFill>
                                              <a:schemeClr val="bg1"/>
                                            </a:solidFill>
                                          </a:rPr>
                                          <m:t>→</m:t>
                                        </m:r>
                                        <m:r>
                                          <a:rPr lang="en-GB" sz="2800">
                                            <a:solidFill>
                                              <a:schemeClr val="bg1"/>
                                            </a:solidFill>
                                          </a:rPr>
                                          <m:t>𝑖</m:t>
                                        </m:r>
                                      </m:sub>
                                    </m:sSub>
                                  </m:e>
                                </m:nary>
                                <m:r>
                                  <a:rPr lang="en-GB" sz="2800">
                                    <a:solidFill>
                                      <a:schemeClr val="bg1"/>
                                    </a:solidFill>
                                  </a:rPr>
                                  <m:t>=</m:t>
                                </m:r>
                                <m:sSub>
                                  <m:sSubPr>
                                    <m:ctrlPr>
                                      <a:rPr lang="en-US" sz="2800">
                                        <a:solidFill>
                                          <a:schemeClr val="bg1"/>
                                        </a:solidFill>
                                      </a:rPr>
                                    </m:ctrlPr>
                                  </m:sSubPr>
                                  <m:e>
                                    <m:r>
                                      <a:rPr lang="en-GB" sz="2800">
                                        <a:solidFill>
                                          <a:schemeClr val="bg1"/>
                                        </a:solidFill>
                                      </a:rPr>
                                      <m:t>∆</m:t>
                                    </m:r>
                                    <m:r>
                                      <a:rPr lang="en-GB" sz="2800">
                                        <a:solidFill>
                                          <a:schemeClr val="bg1"/>
                                        </a:solidFill>
                                      </a:rPr>
                                      <m:t>𝑆</m:t>
                                    </m:r>
                                  </m:e>
                                  <m:sub>
                                    <m:r>
                                      <a:rPr lang="en-GB" sz="2800">
                                        <a:solidFill>
                                          <a:schemeClr val="bg1"/>
                                        </a:solidFill>
                                      </a:rPr>
                                      <m:t>𝑖</m:t>
                                    </m:r>
                                  </m:sub>
                                </m:sSub>
                                <m:r>
                                  <a:rPr lang="en-GB" sz="2800">
                                    <a:solidFill>
                                      <a:schemeClr val="bg1"/>
                                    </a:solidFill>
                                  </a:rPr>
                                  <m:t>=</m:t>
                                </m:r>
                                <m:nary>
                                  <m:naryPr>
                                    <m:chr m:val="∑"/>
                                    <m:limLoc m:val="undOvr"/>
                                    <m:supHide m:val="on"/>
                                    <m:ctrlPr>
                                      <a:rPr lang="en-US" sz="2800">
                                        <a:solidFill>
                                          <a:schemeClr val="bg1"/>
                                        </a:solidFill>
                                      </a:rPr>
                                    </m:ctrlPr>
                                  </m:naryPr>
                                  <m:sub>
                                    <m:r>
                                      <a:rPr lang="en-GB" sz="2800">
                                        <a:solidFill>
                                          <a:schemeClr val="bg1"/>
                                        </a:solidFill>
                                      </a:rPr>
                                      <m:t>𝑗</m:t>
                                    </m:r>
                                  </m:sub>
                                  <m:sup/>
                                  <m:e>
                                    <m:sSub>
                                      <m:sSubPr>
                                        <m:ctrlPr>
                                          <a:rPr lang="en-US" sz="2800">
                                            <a:solidFill>
                                              <a:schemeClr val="bg1"/>
                                            </a:solidFill>
                                          </a:rPr>
                                        </m:ctrlPr>
                                      </m:sSubPr>
                                      <m:e>
                                        <m:r>
                                          <a:rPr lang="en-GB" sz="2800">
                                            <a:solidFill>
                                              <a:schemeClr val="bg1"/>
                                            </a:solidFill>
                                          </a:rPr>
                                          <m:t>𝑆</m:t>
                                        </m:r>
                                      </m:e>
                                      <m:sub>
                                        <m:r>
                                          <a:rPr lang="en-GB" sz="2800">
                                            <a:solidFill>
                                              <a:schemeClr val="bg1"/>
                                            </a:solidFill>
                                          </a:rPr>
                                          <m:t>𝑖</m:t>
                                        </m:r>
                                      </m:sub>
                                    </m:sSub>
                                    <m:sSub>
                                      <m:sSubPr>
                                        <m:ctrlPr>
                                          <a:rPr lang="en-US" sz="2800">
                                            <a:solidFill>
                                              <a:schemeClr val="bg1"/>
                                            </a:solidFill>
                                          </a:rPr>
                                        </m:ctrlPr>
                                      </m:sSubPr>
                                      <m:e>
                                        <m:r>
                                          <a:rPr lang="en-GB" sz="2800">
                                            <a:solidFill>
                                              <a:schemeClr val="bg1"/>
                                            </a:solidFill>
                                          </a:rPr>
                                          <m:t>𝑆</m:t>
                                        </m:r>
                                      </m:e>
                                      <m:sub>
                                        <m:r>
                                          <a:rPr lang="en-GB" sz="2800">
                                            <a:solidFill>
                                              <a:schemeClr val="bg1"/>
                                            </a:solidFill>
                                          </a:rPr>
                                          <m:t>𝑗</m:t>
                                        </m:r>
                                      </m:sub>
                                    </m:sSub>
                                    <m:r>
                                      <a:rPr lang="en-GB" sz="2800">
                                        <a:solidFill>
                                          <a:schemeClr val="bg1"/>
                                        </a:solidFill>
                                      </a:rPr>
                                      <m:t>∙</m:t>
                                    </m:r>
                                    <m:d>
                                      <m:dPr>
                                        <m:ctrlPr>
                                          <a:rPr lang="en-US" sz="2800">
                                            <a:solidFill>
                                              <a:schemeClr val="bg1"/>
                                            </a:solidFill>
                                          </a:rPr>
                                        </m:ctrlPr>
                                      </m:dPr>
                                      <m:e>
                                        <m:sSub>
                                          <m:sSubPr>
                                            <m:ctrlPr>
                                              <a:rPr lang="en-US" sz="2800">
                                                <a:solidFill>
                                                  <a:schemeClr val="bg1"/>
                                                </a:solidFill>
                                              </a:rPr>
                                            </m:ctrlPr>
                                          </m:sSubPr>
                                          <m:e>
                                            <m:r>
                                              <m:rPr>
                                                <m:sty m:val="p"/>
                                              </m:rPr>
                                              <a:rPr lang="en-GB" sz="2800">
                                                <a:solidFill>
                                                  <a:schemeClr val="bg1"/>
                                                </a:solidFill>
                                              </a:rPr>
                                              <m:t>F</m:t>
                                            </m:r>
                                          </m:e>
                                          <m:sub>
                                            <m:r>
                                              <a:rPr lang="en-GB" sz="2800">
                                                <a:solidFill>
                                                  <a:schemeClr val="bg1"/>
                                                </a:solidFill>
                                              </a:rPr>
                                              <m:t>𝑖𝑗</m:t>
                                            </m:r>
                                          </m:sub>
                                        </m:sSub>
                                        <m:sSub>
                                          <m:sSubPr>
                                            <m:ctrlPr>
                                              <a:rPr lang="en-US" sz="2800">
                                                <a:solidFill>
                                                  <a:schemeClr val="bg1"/>
                                                </a:solidFill>
                                              </a:rPr>
                                            </m:ctrlPr>
                                          </m:sSubPr>
                                          <m:e>
                                            <m:r>
                                              <m:rPr>
                                                <m:sty m:val="p"/>
                                              </m:rPr>
                                              <a:rPr lang="en-GB" sz="2800" b="0" smtClean="0">
                                                <a:solidFill>
                                                  <a:schemeClr val="bg1"/>
                                                </a:solidFill>
                                              </a:rPr>
                                              <m:t>A</m:t>
                                            </m:r>
                                          </m:e>
                                          <m:sub>
                                            <m:r>
                                              <a:rPr lang="en-GB" sz="2800">
                                                <a:solidFill>
                                                  <a:schemeClr val="bg1"/>
                                                </a:solidFill>
                                              </a:rPr>
                                              <m:t>𝑖𝑗</m:t>
                                            </m:r>
                                          </m:sub>
                                        </m:sSub>
                                        <m:r>
                                          <a:rPr lang="nl-NL" sz="2800">
                                            <a:solidFill>
                                              <a:schemeClr val="bg1"/>
                                            </a:solidFill>
                                          </a:rPr>
                                          <m:t>−</m:t>
                                        </m:r>
                                        <m:sSub>
                                          <m:sSubPr>
                                            <m:ctrlPr>
                                              <a:rPr lang="en-US" sz="2800">
                                                <a:solidFill>
                                                  <a:schemeClr val="bg1"/>
                                                </a:solidFill>
                                              </a:rPr>
                                            </m:ctrlPr>
                                          </m:sSubPr>
                                          <m:e>
                                            <m:r>
                                              <m:rPr>
                                                <m:sty m:val="p"/>
                                              </m:rPr>
                                              <a:rPr lang="en-GB" sz="2800">
                                                <a:solidFill>
                                                  <a:schemeClr val="bg1"/>
                                                </a:solidFill>
                                              </a:rPr>
                                              <m:t>F</m:t>
                                            </m:r>
                                          </m:e>
                                          <m:sub>
                                            <m:r>
                                              <a:rPr lang="en-GB" sz="2800">
                                                <a:solidFill>
                                                  <a:schemeClr val="bg1"/>
                                                </a:solidFill>
                                              </a:rPr>
                                              <m:t>𝑗𝑖</m:t>
                                            </m:r>
                                          </m:sub>
                                        </m:sSub>
                                        <m:sSub>
                                          <m:sSubPr>
                                            <m:ctrlPr>
                                              <a:rPr lang="en-US" sz="2800">
                                                <a:solidFill>
                                                  <a:schemeClr val="bg1"/>
                                                </a:solidFill>
                                              </a:rPr>
                                            </m:ctrlPr>
                                          </m:sSubPr>
                                          <m:e>
                                            <m:r>
                                              <m:rPr>
                                                <m:sty m:val="p"/>
                                              </m:rPr>
                                              <a:rPr lang="en-GB" sz="2800" b="0" smtClean="0">
                                                <a:solidFill>
                                                  <a:schemeClr val="bg1"/>
                                                </a:solidFill>
                                              </a:rPr>
                                              <m:t>A</m:t>
                                            </m:r>
                                          </m:e>
                                          <m:sub>
                                            <m:r>
                                              <a:rPr lang="en-GB" sz="2800">
                                                <a:solidFill>
                                                  <a:schemeClr val="bg1"/>
                                                </a:solidFill>
                                              </a:rPr>
                                              <m:t>𝑗𝑖</m:t>
                                            </m:r>
                                          </m:sub>
                                        </m:sSub>
                                      </m:e>
                                    </m:d>
                                    <m:r>
                                      <a:rPr lang="en-GB" sz="2800">
                                        <a:solidFill>
                                          <a:schemeClr val="bg1"/>
                                        </a:solidFill>
                                      </a:rPr>
                                      <m:t>∙∆</m:t>
                                    </m:r>
                                    <m:r>
                                      <m:rPr>
                                        <m:sty m:val="p"/>
                                      </m:rPr>
                                      <a:rPr lang="en-GB" sz="2800">
                                        <a:solidFill>
                                          <a:schemeClr val="bg1"/>
                                        </a:solidFill>
                                      </a:rPr>
                                      <m:t>t</m:t>
                                    </m:r>
                                  </m:e>
                                </m:nary>
                              </m:oMath>
                            </m:oMathPara>
                          </a14:m>
                          <a:endParaRPr lang="en-GB" sz="2800" i="1" dirty="0">
                            <a:solidFill>
                              <a:schemeClr val="bg1"/>
                            </a:solidFill>
                          </a:endParaRPr>
                        </a:p>
                      </a:txBody>
                      <a:tcPr anchor="ctr"/>
                    </a:tc>
                    <a:extLst>
                      <a:ext uri="{0D108BD9-81ED-4DB2-BD59-A6C34878D82A}">
                        <a16:rowId xmlns:a16="http://schemas.microsoft.com/office/drawing/2014/main" val="3535990919"/>
                      </a:ext>
                    </a:extLst>
                  </a:tr>
                  <a:tr h="1235060">
                    <a:tc>
                      <a:txBody>
                        <a:bodyPr/>
                        <a:lstStyle/>
                        <a:p>
                          <a:r>
                            <a:rPr lang="en-GB" sz="2400" dirty="0">
                              <a:solidFill>
                                <a:schemeClr val="bg1"/>
                              </a:solidFill>
                            </a:rPr>
                            <a:t>Substitution frequency matrix (combines “births” and “deaths”)</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800" smtClean="0">
                                        <a:solidFill>
                                          <a:schemeClr val="bg1"/>
                                        </a:solidFill>
                                      </a:rPr>
                                    </m:ctrlPr>
                                  </m:sSubPr>
                                  <m:e>
                                    <m:r>
                                      <m:rPr>
                                        <m:sty m:val="p"/>
                                      </m:rPr>
                                      <a:rPr lang="en-GB" sz="2800">
                                        <a:solidFill>
                                          <a:schemeClr val="bg1"/>
                                        </a:solidFill>
                                      </a:rPr>
                                      <m:t>A</m:t>
                                    </m:r>
                                  </m:e>
                                  <m:sub>
                                    <m:r>
                                      <a:rPr lang="en-GB" sz="2800">
                                        <a:solidFill>
                                          <a:schemeClr val="bg1"/>
                                        </a:solidFill>
                                      </a:rPr>
                                      <m:t>𝑖𝑗</m:t>
                                    </m:r>
                                  </m:sub>
                                </m:sSub>
                                <m:r>
                                  <a:rPr lang="en-GB" sz="2800">
                                    <a:solidFill>
                                      <a:schemeClr val="bg1"/>
                                    </a:solidFill>
                                  </a:rPr>
                                  <m:t>= </m:t>
                                </m:r>
                                <m:f>
                                  <m:fPr>
                                    <m:ctrlPr>
                                      <a:rPr lang="en-US" sz="2800">
                                        <a:solidFill>
                                          <a:schemeClr val="bg1"/>
                                        </a:solidFill>
                                      </a:rPr>
                                    </m:ctrlPr>
                                  </m:fPr>
                                  <m:num>
                                    <m:r>
                                      <a:rPr lang="en-GB" sz="2800">
                                        <a:solidFill>
                                          <a:schemeClr val="bg1"/>
                                        </a:solidFill>
                                      </a:rPr>
                                      <m:t>𝜅</m:t>
                                    </m:r>
                                  </m:num>
                                  <m:den>
                                    <m:sSub>
                                      <m:sSubPr>
                                        <m:ctrlPr>
                                          <a:rPr lang="en-US" sz="2800">
                                            <a:solidFill>
                                              <a:schemeClr val="bg1"/>
                                            </a:solidFill>
                                          </a:rPr>
                                        </m:ctrlPr>
                                      </m:sSubPr>
                                      <m:e>
                                        <m:r>
                                          <a:rPr lang="en-GB" sz="2800">
                                            <a:solidFill>
                                              <a:schemeClr val="bg1"/>
                                            </a:solidFill>
                                          </a:rPr>
                                          <m:t>𝐵𝑇</m:t>
                                        </m:r>
                                      </m:e>
                                      <m:sub>
                                        <m:r>
                                          <a:rPr lang="en-GB" sz="2800">
                                            <a:solidFill>
                                              <a:schemeClr val="bg1"/>
                                            </a:solidFill>
                                          </a:rPr>
                                          <m:t>𝑖</m:t>
                                        </m:r>
                                      </m:sub>
                                    </m:sSub>
                                    <m:r>
                                      <a:rPr lang="en-GB" sz="2800">
                                        <a:solidFill>
                                          <a:schemeClr val="bg1"/>
                                        </a:solidFill>
                                      </a:rPr>
                                      <m:t>∙</m:t>
                                    </m:r>
                                    <m:sSub>
                                      <m:sSubPr>
                                        <m:ctrlPr>
                                          <a:rPr lang="en-US" sz="2800">
                                            <a:solidFill>
                                              <a:schemeClr val="bg1"/>
                                            </a:solidFill>
                                          </a:rPr>
                                        </m:ctrlPr>
                                      </m:sSubPr>
                                      <m:e>
                                        <m:r>
                                          <a:rPr lang="en-GB" sz="2800">
                                            <a:solidFill>
                                              <a:schemeClr val="bg1"/>
                                            </a:solidFill>
                                          </a:rPr>
                                          <m:t>𝐿𝑇</m:t>
                                        </m:r>
                                      </m:e>
                                      <m:sub>
                                        <m:r>
                                          <a:rPr lang="en-GB" sz="2800">
                                            <a:solidFill>
                                              <a:schemeClr val="bg1"/>
                                            </a:solidFill>
                                          </a:rPr>
                                          <m:t>𝑗</m:t>
                                        </m:r>
                                      </m:sub>
                                    </m:sSub>
                                  </m:den>
                                </m:f>
                              </m:oMath>
                            </m:oMathPara>
                          </a14:m>
                          <a:endParaRPr lang="en-GB" sz="2800" dirty="0">
                            <a:solidFill>
                              <a:schemeClr val="bg1"/>
                            </a:solidFill>
                          </a:endParaRPr>
                        </a:p>
                      </a:txBody>
                      <a:tcPr anchor="ctr"/>
                    </a:tc>
                    <a:extLst>
                      <a:ext uri="{0D108BD9-81ED-4DB2-BD59-A6C34878D82A}">
                        <a16:rowId xmlns:a16="http://schemas.microsoft.com/office/drawing/2014/main" val="1802144305"/>
                      </a:ext>
                    </a:extLst>
                  </a:tr>
                  <a:tr h="2225130">
                    <a:tc>
                      <a:txBody>
                        <a:bodyPr/>
                        <a:lstStyle/>
                        <a:p>
                          <a:r>
                            <a:rPr lang="en-GB" sz="2400" dirty="0">
                              <a:solidFill>
                                <a:schemeClr val="bg1"/>
                              </a:solidFill>
                            </a:rPr>
                            <a:t>Market share substitution between incumbent technology j and alternative </a:t>
                          </a:r>
                          <a:r>
                            <a:rPr lang="en-GB" sz="2400" dirty="0" err="1">
                              <a:solidFill>
                                <a:schemeClr val="bg1"/>
                              </a:solidFill>
                            </a:rPr>
                            <a:t>i</a:t>
                          </a:r>
                          <a:endParaRPr lang="en-GB" sz="2400"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2800" smtClean="0">
                                    <a:solidFill>
                                      <a:schemeClr val="bg1"/>
                                    </a:solidFill>
                                  </a:rPr>
                                  <m:t>∆</m:t>
                                </m:r>
                                <m:sSub>
                                  <m:sSubPr>
                                    <m:ctrlPr>
                                      <a:rPr lang="en-US" sz="2800">
                                        <a:solidFill>
                                          <a:schemeClr val="bg1"/>
                                        </a:solidFill>
                                      </a:rPr>
                                    </m:ctrlPr>
                                  </m:sSubPr>
                                  <m:e>
                                    <m:r>
                                      <m:rPr>
                                        <m:sty m:val="p"/>
                                      </m:rPr>
                                      <a:rPr lang="en-GB" sz="2800">
                                        <a:solidFill>
                                          <a:schemeClr val="bg1"/>
                                        </a:solidFill>
                                      </a:rPr>
                                      <m:t>S</m:t>
                                    </m:r>
                                  </m:e>
                                  <m:sub>
                                    <m:r>
                                      <a:rPr lang="en-GB" sz="2800">
                                        <a:solidFill>
                                          <a:schemeClr val="bg1"/>
                                        </a:solidFill>
                                      </a:rPr>
                                      <m:t>𝑗</m:t>
                                    </m:r>
                                    <m:r>
                                      <a:rPr lang="en-GB" sz="2800">
                                        <a:solidFill>
                                          <a:schemeClr val="bg1"/>
                                        </a:solidFill>
                                      </a:rPr>
                                      <m:t>→</m:t>
                                    </m:r>
                                    <m:r>
                                      <a:rPr lang="en-GB" sz="2800">
                                        <a:solidFill>
                                          <a:schemeClr val="bg1"/>
                                        </a:solidFill>
                                      </a:rPr>
                                      <m:t>𝑖</m:t>
                                    </m:r>
                                  </m:sub>
                                </m:sSub>
                                <m:r>
                                  <a:rPr lang="en-GB" sz="2800">
                                    <a:solidFill>
                                      <a:schemeClr val="bg1"/>
                                    </a:solidFill>
                                  </a:rPr>
                                  <m:t>∝ </m:t>
                                </m:r>
                                <m:f>
                                  <m:fPr>
                                    <m:ctrlPr>
                                      <a:rPr lang="en-US" sz="2800">
                                        <a:solidFill>
                                          <a:schemeClr val="bg1"/>
                                        </a:solidFill>
                                      </a:rPr>
                                    </m:ctrlPr>
                                  </m:fPr>
                                  <m:num>
                                    <m:sSub>
                                      <m:sSubPr>
                                        <m:ctrlPr>
                                          <a:rPr lang="en-US" sz="2800">
                                            <a:solidFill>
                                              <a:schemeClr val="bg1"/>
                                            </a:solidFill>
                                          </a:rPr>
                                        </m:ctrlPr>
                                      </m:sSubPr>
                                      <m:e>
                                        <m:r>
                                          <a:rPr lang="en-GB" sz="2800">
                                            <a:solidFill>
                                              <a:schemeClr val="bg1"/>
                                            </a:solidFill>
                                          </a:rPr>
                                          <m:t>𝑆</m:t>
                                        </m:r>
                                      </m:e>
                                      <m:sub>
                                        <m:r>
                                          <a:rPr lang="en-GB" sz="2800">
                                            <a:solidFill>
                                              <a:schemeClr val="bg1"/>
                                            </a:solidFill>
                                          </a:rPr>
                                          <m:t>𝑖</m:t>
                                        </m:r>
                                      </m:sub>
                                    </m:sSub>
                                  </m:num>
                                  <m:den>
                                    <m:sSub>
                                      <m:sSubPr>
                                        <m:ctrlPr>
                                          <a:rPr lang="en-US" sz="2800">
                                            <a:solidFill>
                                              <a:schemeClr val="bg1"/>
                                            </a:solidFill>
                                          </a:rPr>
                                        </m:ctrlPr>
                                      </m:sSubPr>
                                      <m:e>
                                        <m:r>
                                          <a:rPr lang="en-GB" sz="2800">
                                            <a:solidFill>
                                              <a:schemeClr val="bg1"/>
                                            </a:solidFill>
                                          </a:rPr>
                                          <m:t>𝐵𝑇</m:t>
                                        </m:r>
                                      </m:e>
                                      <m:sub>
                                        <m:r>
                                          <a:rPr lang="en-GB" sz="2800">
                                            <a:solidFill>
                                              <a:schemeClr val="bg1"/>
                                            </a:solidFill>
                                          </a:rPr>
                                          <m:t>𝑖</m:t>
                                        </m:r>
                                      </m:sub>
                                    </m:sSub>
                                  </m:den>
                                </m:f>
                                <m:r>
                                  <a:rPr lang="en-GB" sz="2800">
                                    <a:solidFill>
                                      <a:schemeClr val="bg1"/>
                                    </a:solidFill>
                                  </a:rPr>
                                  <m:t>∙</m:t>
                                </m:r>
                                <m:f>
                                  <m:fPr>
                                    <m:ctrlPr>
                                      <a:rPr lang="en-US" sz="2800">
                                        <a:solidFill>
                                          <a:schemeClr val="bg1"/>
                                        </a:solidFill>
                                      </a:rPr>
                                    </m:ctrlPr>
                                  </m:fPr>
                                  <m:num>
                                    <m:sSub>
                                      <m:sSubPr>
                                        <m:ctrlPr>
                                          <a:rPr lang="en-US" sz="2800">
                                            <a:solidFill>
                                              <a:schemeClr val="bg1"/>
                                            </a:solidFill>
                                          </a:rPr>
                                        </m:ctrlPr>
                                      </m:sSubPr>
                                      <m:e>
                                        <m:r>
                                          <a:rPr lang="en-GB" sz="2800">
                                            <a:solidFill>
                                              <a:schemeClr val="bg1"/>
                                            </a:solidFill>
                                          </a:rPr>
                                          <m:t>𝑆</m:t>
                                        </m:r>
                                      </m:e>
                                      <m:sub>
                                        <m:r>
                                          <a:rPr lang="en-GB" sz="2800">
                                            <a:solidFill>
                                              <a:schemeClr val="bg1"/>
                                            </a:solidFill>
                                          </a:rPr>
                                          <m:t>𝑗</m:t>
                                        </m:r>
                                      </m:sub>
                                    </m:sSub>
                                  </m:num>
                                  <m:den>
                                    <m:sSub>
                                      <m:sSubPr>
                                        <m:ctrlPr>
                                          <a:rPr lang="en-US" sz="2800">
                                            <a:solidFill>
                                              <a:schemeClr val="bg1"/>
                                            </a:solidFill>
                                          </a:rPr>
                                        </m:ctrlPr>
                                      </m:sSubPr>
                                      <m:e>
                                        <m:r>
                                          <a:rPr lang="en-GB" sz="2800">
                                            <a:solidFill>
                                              <a:schemeClr val="bg1"/>
                                            </a:solidFill>
                                          </a:rPr>
                                          <m:t>𝐿𝑇</m:t>
                                        </m:r>
                                      </m:e>
                                      <m:sub>
                                        <m:r>
                                          <a:rPr lang="en-GB" sz="2800">
                                            <a:solidFill>
                                              <a:schemeClr val="bg1"/>
                                            </a:solidFill>
                                          </a:rPr>
                                          <m:t>𝑗</m:t>
                                        </m:r>
                                      </m:sub>
                                    </m:sSub>
                                  </m:den>
                                </m:f>
                                <m:r>
                                  <a:rPr lang="en-GB" sz="2800">
                                    <a:solidFill>
                                      <a:schemeClr val="bg1"/>
                                    </a:solidFill>
                                  </a:rPr>
                                  <m:t>∙</m:t>
                                </m:r>
                                <m:sSub>
                                  <m:sSubPr>
                                    <m:ctrlPr>
                                      <a:rPr lang="en-US" sz="2800">
                                        <a:solidFill>
                                          <a:schemeClr val="bg1"/>
                                        </a:solidFill>
                                      </a:rPr>
                                    </m:ctrlPr>
                                  </m:sSubPr>
                                  <m:e>
                                    <m:r>
                                      <m:rPr>
                                        <m:sty m:val="p"/>
                                      </m:rPr>
                                      <a:rPr lang="en-GB" sz="2800">
                                        <a:solidFill>
                                          <a:schemeClr val="bg1"/>
                                        </a:solidFill>
                                      </a:rPr>
                                      <m:t>F</m:t>
                                    </m:r>
                                  </m:e>
                                  <m:sub>
                                    <m:r>
                                      <a:rPr lang="en-GB" sz="2800">
                                        <a:solidFill>
                                          <a:schemeClr val="bg1"/>
                                        </a:solidFill>
                                      </a:rPr>
                                      <m:t>𝑖𝑗</m:t>
                                    </m:r>
                                  </m:sub>
                                </m:sSub>
                                <m:r>
                                  <a:rPr lang="en-GB" sz="2800">
                                    <a:solidFill>
                                      <a:schemeClr val="bg1"/>
                                    </a:solidFill>
                                  </a:rPr>
                                  <m:t>∙∆</m:t>
                                </m:r>
                                <m:r>
                                  <m:rPr>
                                    <m:sty m:val="p"/>
                                  </m:rPr>
                                  <a:rPr lang="en-GB" sz="2800">
                                    <a:solidFill>
                                      <a:schemeClr val="bg1"/>
                                    </a:solidFill>
                                  </a:rPr>
                                  <m:t>t</m:t>
                                </m:r>
                              </m:oMath>
                            </m:oMathPara>
                          </a14:m>
                          <a:endParaRPr lang="en-GB" sz="2800" dirty="0">
                            <a:solidFill>
                              <a:schemeClr val="bg1"/>
                            </a:solidFill>
                          </a:endParaRPr>
                        </a:p>
                      </a:txBody>
                      <a:tcPr anchor="ctr"/>
                    </a:tc>
                    <a:extLst>
                      <a:ext uri="{0D108BD9-81ED-4DB2-BD59-A6C34878D82A}">
                        <a16:rowId xmlns:a16="http://schemas.microsoft.com/office/drawing/2014/main" val="2834718433"/>
                      </a:ext>
                    </a:extLst>
                  </a:tr>
                </a:tbl>
              </a:graphicData>
            </a:graphic>
          </p:graphicFrame>
        </mc:Choice>
        <mc:Fallback>
          <p:graphicFrame>
            <p:nvGraphicFramePr>
              <p:cNvPr id="5" name="Table 4">
                <a:extLst>
                  <a:ext uri="{FF2B5EF4-FFF2-40B4-BE49-F238E27FC236}">
                    <a16:creationId xmlns:a16="http://schemas.microsoft.com/office/drawing/2014/main" id="{3EBC4E17-2008-28A0-93BC-A1988A547958}"/>
                  </a:ext>
                </a:extLst>
              </p:cNvPr>
              <p:cNvGraphicFramePr>
                <a:graphicFrameLocks noGrp="1"/>
              </p:cNvGraphicFramePr>
              <p:nvPr>
                <p:extLst>
                  <p:ext uri="{D42A27DB-BD31-4B8C-83A1-F6EECF244321}">
                    <p14:modId xmlns:p14="http://schemas.microsoft.com/office/powerpoint/2010/main" val="3631670795"/>
                  </p:ext>
                </p:extLst>
              </p:nvPr>
            </p:nvGraphicFramePr>
            <p:xfrm>
              <a:off x="736768" y="2096738"/>
              <a:ext cx="16437600" cy="7610563"/>
            </p:xfrm>
            <a:graphic>
              <a:graphicData uri="http://schemas.openxmlformats.org/drawingml/2006/table">
                <a:tbl>
                  <a:tblPr firstCol="1">
                    <a:tableStyleId>{125E5076-3810-47DD-B79F-674D7AD40C01}</a:tableStyleId>
                  </a:tblPr>
                  <a:tblGrid>
                    <a:gridCol w="5086800">
                      <a:extLst>
                        <a:ext uri="{9D8B030D-6E8A-4147-A177-3AD203B41FA5}">
                          <a16:colId xmlns:a16="http://schemas.microsoft.com/office/drawing/2014/main" val="844207396"/>
                        </a:ext>
                      </a:extLst>
                    </a:gridCol>
                    <a:gridCol w="11350800">
                      <a:extLst>
                        <a:ext uri="{9D8B030D-6E8A-4147-A177-3AD203B41FA5}">
                          <a16:colId xmlns:a16="http://schemas.microsoft.com/office/drawing/2014/main" val="2804227216"/>
                        </a:ext>
                      </a:extLst>
                    </a:gridCol>
                  </a:tblGrid>
                  <a:tr h="1481938">
                    <a:tc>
                      <a:txBody>
                        <a:bodyPr/>
                        <a:lstStyle/>
                        <a:p>
                          <a:r>
                            <a:rPr lang="en-GB" sz="2400" dirty="0">
                              <a:solidFill>
                                <a:schemeClr val="bg1"/>
                              </a:solidFill>
                            </a:rPr>
                            <a:t>Market share substitution between incumbent technology j and alternative </a:t>
                          </a:r>
                          <a:r>
                            <a:rPr lang="en-GB" sz="2400" dirty="0" err="1">
                              <a:solidFill>
                                <a:schemeClr val="bg1"/>
                              </a:solidFill>
                            </a:rPr>
                            <a:t>i</a:t>
                          </a:r>
                          <a:endParaRPr lang="en-GB" sz="2400" dirty="0">
                            <a:solidFill>
                              <a:schemeClr val="bg1"/>
                            </a:solidFill>
                          </a:endParaRPr>
                        </a:p>
                      </a:txBody>
                      <a:tcPr anchor="ctr"/>
                    </a:tc>
                    <a:tc>
                      <a:txBody>
                        <a:bodyPr/>
                        <a:lstStyle/>
                        <a:p>
                          <a:endParaRPr lang="en-US"/>
                        </a:p>
                      </a:txBody>
                      <a:tcPr anchor="ctr">
                        <a:blipFill>
                          <a:blip r:embed="rId2"/>
                          <a:stretch>
                            <a:fillRect l="-44820" b="-415226"/>
                          </a:stretch>
                        </a:blipFill>
                      </a:tcPr>
                    </a:tc>
                    <a:extLst>
                      <a:ext uri="{0D108BD9-81ED-4DB2-BD59-A6C34878D82A}">
                        <a16:rowId xmlns:a16="http://schemas.microsoft.com/office/drawing/2014/main" val="406612662"/>
                      </a:ext>
                    </a:extLst>
                  </a:tr>
                  <a:tr h="11887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bg1"/>
                              </a:solidFill>
                            </a:rPr>
                            <a:t>Market share substitution between incumbent technology </a:t>
                          </a:r>
                          <a:r>
                            <a:rPr lang="en-GB" sz="2400" dirty="0" err="1">
                              <a:solidFill>
                                <a:schemeClr val="bg1"/>
                              </a:solidFill>
                            </a:rPr>
                            <a:t>i</a:t>
                          </a:r>
                          <a:r>
                            <a:rPr lang="en-GB" sz="2400" dirty="0">
                              <a:solidFill>
                                <a:schemeClr val="bg1"/>
                              </a:solidFill>
                            </a:rPr>
                            <a:t> and alternative j</a:t>
                          </a:r>
                        </a:p>
                      </a:txBody>
                      <a:tcPr anchor="ctr"/>
                    </a:tc>
                    <a:tc>
                      <a:txBody>
                        <a:bodyPr/>
                        <a:lstStyle/>
                        <a:p>
                          <a:endParaRPr lang="en-US"/>
                        </a:p>
                      </a:txBody>
                      <a:tcPr anchor="ctr">
                        <a:blipFill>
                          <a:blip r:embed="rId2"/>
                          <a:stretch>
                            <a:fillRect l="-44820" t="-123980" b="-414796"/>
                          </a:stretch>
                        </a:blipFill>
                      </a:tcPr>
                    </a:tc>
                    <a:extLst>
                      <a:ext uri="{0D108BD9-81ED-4DB2-BD59-A6C34878D82A}">
                        <a16:rowId xmlns:a16="http://schemas.microsoft.com/office/drawing/2014/main" val="3657282189"/>
                      </a:ext>
                    </a:extLst>
                  </a:tr>
                  <a:tr h="1479715">
                    <a:tc>
                      <a:txBody>
                        <a:bodyPr/>
                        <a:lstStyle/>
                        <a:p>
                          <a:r>
                            <a:rPr lang="en-GB" sz="2400" dirty="0">
                              <a:solidFill>
                                <a:schemeClr val="bg1"/>
                              </a:solidFill>
                            </a:rPr>
                            <a:t>Replicator function (core of the model)</a:t>
                          </a:r>
                        </a:p>
                      </a:txBody>
                      <a:tcPr anchor="ctr"/>
                    </a:tc>
                    <a:tc>
                      <a:txBody>
                        <a:bodyPr/>
                        <a:lstStyle/>
                        <a:p>
                          <a:endParaRPr lang="en-US"/>
                        </a:p>
                      </a:txBody>
                      <a:tcPr anchor="ctr">
                        <a:blipFill>
                          <a:blip r:embed="rId2"/>
                          <a:stretch>
                            <a:fillRect l="-44820" t="-180658" b="-234568"/>
                          </a:stretch>
                        </a:blipFill>
                      </a:tcPr>
                    </a:tc>
                    <a:extLst>
                      <a:ext uri="{0D108BD9-81ED-4DB2-BD59-A6C34878D82A}">
                        <a16:rowId xmlns:a16="http://schemas.microsoft.com/office/drawing/2014/main" val="3535990919"/>
                      </a:ext>
                    </a:extLst>
                  </a:tr>
                  <a:tr h="1235060">
                    <a:tc>
                      <a:txBody>
                        <a:bodyPr/>
                        <a:lstStyle/>
                        <a:p>
                          <a:r>
                            <a:rPr lang="en-GB" sz="2400" dirty="0">
                              <a:solidFill>
                                <a:schemeClr val="bg1"/>
                              </a:solidFill>
                            </a:rPr>
                            <a:t>Substitution frequency matrix (combines “births” and “deaths”)</a:t>
                          </a:r>
                        </a:p>
                      </a:txBody>
                      <a:tcPr anchor="ctr"/>
                    </a:tc>
                    <a:tc>
                      <a:txBody>
                        <a:bodyPr/>
                        <a:lstStyle/>
                        <a:p>
                          <a:endParaRPr lang="en-US"/>
                        </a:p>
                      </a:txBody>
                      <a:tcPr anchor="ctr">
                        <a:blipFill>
                          <a:blip r:embed="rId2"/>
                          <a:stretch>
                            <a:fillRect l="-44820" t="-335961" b="-180788"/>
                          </a:stretch>
                        </a:blipFill>
                      </a:tcPr>
                    </a:tc>
                    <a:extLst>
                      <a:ext uri="{0D108BD9-81ED-4DB2-BD59-A6C34878D82A}">
                        <a16:rowId xmlns:a16="http://schemas.microsoft.com/office/drawing/2014/main" val="1802144305"/>
                      </a:ext>
                    </a:extLst>
                  </a:tr>
                  <a:tr h="2225130">
                    <a:tc>
                      <a:txBody>
                        <a:bodyPr/>
                        <a:lstStyle/>
                        <a:p>
                          <a:r>
                            <a:rPr lang="en-GB" sz="2400" dirty="0">
                              <a:solidFill>
                                <a:schemeClr val="bg1"/>
                              </a:solidFill>
                            </a:rPr>
                            <a:t>Market share substitution between incumbent technology j and alternative </a:t>
                          </a:r>
                          <a:r>
                            <a:rPr lang="en-GB" sz="2400" dirty="0" err="1">
                              <a:solidFill>
                                <a:schemeClr val="bg1"/>
                              </a:solidFill>
                            </a:rPr>
                            <a:t>i</a:t>
                          </a:r>
                          <a:endParaRPr lang="en-GB" sz="2400" dirty="0">
                            <a:solidFill>
                              <a:schemeClr val="bg1"/>
                            </a:solidFill>
                          </a:endParaRPr>
                        </a:p>
                      </a:txBody>
                      <a:tcPr anchor="ctr"/>
                    </a:tc>
                    <a:tc>
                      <a:txBody>
                        <a:bodyPr/>
                        <a:lstStyle/>
                        <a:p>
                          <a:endParaRPr lang="en-US"/>
                        </a:p>
                      </a:txBody>
                      <a:tcPr anchor="ctr">
                        <a:blipFill>
                          <a:blip r:embed="rId2"/>
                          <a:stretch>
                            <a:fillRect l="-44820" t="-242466" b="-548"/>
                          </a:stretch>
                        </a:blipFill>
                      </a:tcPr>
                    </a:tc>
                    <a:extLst>
                      <a:ext uri="{0D108BD9-81ED-4DB2-BD59-A6C34878D82A}">
                        <a16:rowId xmlns:a16="http://schemas.microsoft.com/office/drawing/2014/main" val="2834718433"/>
                      </a:ext>
                    </a:extLst>
                  </a:tr>
                </a:tbl>
              </a:graphicData>
            </a:graphic>
          </p:graphicFrame>
        </mc:Fallback>
      </mc:AlternateContent>
    </p:spTree>
    <p:extLst>
      <p:ext uri="{BB962C8B-B14F-4D97-AF65-F5344CB8AC3E}">
        <p14:creationId xmlns:p14="http://schemas.microsoft.com/office/powerpoint/2010/main" val="140745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Market share dynamics</a:t>
            </a:r>
          </a:p>
        </p:txBody>
      </p:sp>
      <p:sp>
        <p:nvSpPr>
          <p:cNvPr id="5" name="TextBox 4">
            <a:extLst>
              <a:ext uri="{FF2B5EF4-FFF2-40B4-BE49-F238E27FC236}">
                <a16:creationId xmlns:a16="http://schemas.microsoft.com/office/drawing/2014/main" id="{C0EF2E19-A77A-28C7-D162-6E98540B0940}"/>
              </a:ext>
            </a:extLst>
          </p:cNvPr>
          <p:cNvSpPr txBox="1"/>
          <p:nvPr/>
        </p:nvSpPr>
        <p:spPr>
          <a:xfrm>
            <a:off x="623391" y="9209569"/>
            <a:ext cx="7242953" cy="553998"/>
          </a:xfrm>
          <a:prstGeom prst="rect">
            <a:avLst/>
          </a:prstGeom>
        </p:spPr>
        <p:txBody>
          <a:bodyPr wrap="square" lIns="0" tIns="0" rIns="0" bIns="0" rtlCol="0">
            <a:spAutoFit/>
          </a:bodyPr>
          <a:lstStyle/>
          <a:p>
            <a:pPr algn="l" defTabSz="457200" eaLnBrk="1" fontAlgn="auto" hangingPunct="1">
              <a:spcBef>
                <a:spcPct val="20000"/>
              </a:spcBef>
              <a:spcAft>
                <a:spcPts val="0"/>
              </a:spcAft>
              <a:buClr>
                <a:srgbClr val="009FE3"/>
              </a:buClr>
            </a:pPr>
            <a:r>
              <a:rPr lang="en-GB" dirty="0">
                <a:cs typeface="Arial"/>
              </a:rPr>
              <a:t>Source: Mercure (2015), DOI: 10.1007/s00191-015-0413-9 (adapted from Geels (2002), DOI: 10.1016/S0048-7333(02)00062-8)</a:t>
            </a:r>
          </a:p>
        </p:txBody>
      </p:sp>
      <p:sp>
        <p:nvSpPr>
          <p:cNvPr id="6" name="Text Placeholder 2">
            <a:extLst>
              <a:ext uri="{FF2B5EF4-FFF2-40B4-BE49-F238E27FC236}">
                <a16:creationId xmlns:a16="http://schemas.microsoft.com/office/drawing/2014/main" id="{D7B8268C-EFD7-DA0F-924B-CE9E41BAB413}"/>
              </a:ext>
            </a:extLst>
          </p:cNvPr>
          <p:cNvSpPr txBox="1">
            <a:spLocks/>
          </p:cNvSpPr>
          <p:nvPr/>
        </p:nvSpPr>
        <p:spPr>
          <a:xfrm>
            <a:off x="11486368" y="3045861"/>
            <a:ext cx="5562278" cy="4355387"/>
          </a:xfrm>
          <a:prstGeom prst="rect">
            <a:avLst/>
          </a:prstGeom>
        </p:spPr>
        <p:txBody>
          <a:bodyPr vert="horz" lIns="0" tIns="0" rIns="0" bIns="0" rtlCol="0">
            <a:noAutofit/>
          </a:bodyPr>
          <a:lstStyle>
            <a:lvl1pPr marL="0" indent="0" algn="l" defTabSz="1371600" rtl="0" eaLnBrk="1" latinLnBrk="0" hangingPunct="1">
              <a:lnSpc>
                <a:spcPct val="90000"/>
              </a:lnSpc>
              <a:spcBef>
                <a:spcPts val="1500"/>
              </a:spcBef>
              <a:buFont typeface="Arial" panose="020B0604020202020204" pitchFamily="34" charset="0"/>
              <a:buNone/>
              <a:defRPr sz="3750" kern="1200">
                <a:solidFill>
                  <a:schemeClr val="tx1"/>
                </a:solidFill>
                <a:latin typeface="Kaleko 105 Round" panose="020B0503030000060004" pitchFamily="34" charset="77"/>
                <a:ea typeface="+mn-ea"/>
                <a:cs typeface="Arial" panose="020B0604020202020204" pitchFamily="34" charset="0"/>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Kaleko 105 Round" panose="020B0503030000060004" pitchFamily="34" charset="77"/>
                <a:ea typeface="+mn-ea"/>
                <a:cs typeface="Arial" panose="020B0604020202020204" pitchFamily="34" charset="0"/>
              </a:defRPr>
            </a:lvl2pPr>
            <a:lvl3pPr marL="13716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Kaleko 105 Round" panose="020B0503030000060004" pitchFamily="34" charset="77"/>
                <a:ea typeface="+mn-ea"/>
                <a:cs typeface="Arial" panose="020B0604020202020204" pitchFamily="34" charset="0"/>
              </a:defRPr>
            </a:lvl3pPr>
            <a:lvl4pPr marL="20574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Kaleko 105 Round" panose="020B0503030000060004" pitchFamily="34" charset="77"/>
                <a:ea typeface="+mn-ea"/>
                <a:cs typeface="Arial" panose="020B0604020202020204" pitchFamily="34" charset="0"/>
              </a:defRPr>
            </a:lvl4pPr>
            <a:lvl5pPr marL="27432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Kaleko 105 Round" panose="020B0503030000060004" pitchFamily="34" charset="77"/>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71500" indent="-571500">
              <a:buFont typeface="Wingdings" panose="05000000000000000000" pitchFamily="2" charset="2"/>
              <a:buChar char="q"/>
            </a:pPr>
            <a:r>
              <a:rPr lang="en-GB" sz="2800" dirty="0"/>
              <a:t>Technology diffusion takes place in a certain context</a:t>
            </a:r>
          </a:p>
          <a:p>
            <a:pPr marL="571500" indent="-571500">
              <a:buFont typeface="Wingdings" panose="05000000000000000000" pitchFamily="2" charset="2"/>
              <a:buChar char="q"/>
            </a:pPr>
            <a:r>
              <a:rPr lang="en-GB" sz="2800" dirty="0"/>
              <a:t>Technology diffusion may change the context</a:t>
            </a:r>
          </a:p>
          <a:p>
            <a:pPr marL="571500" indent="-571500">
              <a:buFont typeface="Wingdings" panose="05000000000000000000" pitchFamily="2" charset="2"/>
              <a:buChar char="q"/>
            </a:pPr>
            <a:r>
              <a:rPr lang="en-GB" sz="2800" dirty="0"/>
              <a:t>Not all efforts are successful</a:t>
            </a:r>
          </a:p>
          <a:p>
            <a:pPr marL="457200" indent="-457200">
              <a:buFont typeface="Wingdings" panose="05000000000000000000" pitchFamily="2" charset="2"/>
              <a:buChar char="q"/>
            </a:pPr>
            <a:endParaRPr lang="en-GB" sz="2800" dirty="0"/>
          </a:p>
        </p:txBody>
      </p:sp>
      <p:pic>
        <p:nvPicPr>
          <p:cNvPr id="8" name="Content Placeholder 4" descr="A close up of a map&#10;&#10;Description automatically generated">
            <a:extLst>
              <a:ext uri="{FF2B5EF4-FFF2-40B4-BE49-F238E27FC236}">
                <a16:creationId xmlns:a16="http://schemas.microsoft.com/office/drawing/2014/main" id="{4DFA59C6-70BE-02DB-52B4-BA7B5969EA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505" y="2093362"/>
            <a:ext cx="9086474" cy="6549597"/>
          </a:xfrm>
          <a:prstGeom prst="rect">
            <a:avLst/>
          </a:prstGeom>
        </p:spPr>
      </p:pic>
    </p:spTree>
    <p:extLst>
      <p:ext uri="{BB962C8B-B14F-4D97-AF65-F5344CB8AC3E}">
        <p14:creationId xmlns:p14="http://schemas.microsoft.com/office/powerpoint/2010/main" val="16432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8"/>
                                        </p:tgtEl>
                                      </p:cBhvr>
                                      <p:by x="50000" y="50000"/>
                                    </p:animScale>
                                  </p:childTnLst>
                                </p:cTn>
                              </p:par>
                              <p:par>
                                <p:cTn id="11" presetID="42" presetClass="path" presetSubtype="0" accel="50000" decel="50000" fill="hold" nodeType="withEffect">
                                  <p:stCondLst>
                                    <p:cond delay="0"/>
                                  </p:stCondLst>
                                  <p:childTnLst>
                                    <p:animMotion origin="layout" path="M -3.125E-6 4.81481E-6 L 0.46381 0.00277 " pathEditMode="relative" rAng="0" ptsTypes="AA">
                                      <p:cBhvr>
                                        <p:cTn id="12" dur="1000" fill="hold"/>
                                        <p:tgtEl>
                                          <p:spTgt spid="8"/>
                                        </p:tgtEl>
                                        <p:attrNameLst>
                                          <p:attrName>ppt_x</p:attrName>
                                          <p:attrName>ppt_y</p:attrName>
                                        </p:attrNameLst>
                                      </p:cBhvr>
                                      <p:rCtr x="23190"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Wright’s Law</a:t>
            </a:r>
          </a:p>
        </p:txBody>
      </p:sp>
      <mc:AlternateContent xmlns:mc="http://schemas.openxmlformats.org/markup-compatibility/2006">
        <mc:Choice xmlns:a14="http://schemas.microsoft.com/office/drawing/2010/main" Requires="a14">
          <p:sp>
            <p:nvSpPr>
              <p:cNvPr id="6" name="Text Placeholder 2">
                <a:extLst>
                  <a:ext uri="{FF2B5EF4-FFF2-40B4-BE49-F238E27FC236}">
                    <a16:creationId xmlns:a16="http://schemas.microsoft.com/office/drawing/2014/main" id="{D7B8268C-EFD7-DA0F-924B-CE9E41BAB413}"/>
                  </a:ext>
                </a:extLst>
              </p:cNvPr>
              <p:cNvSpPr txBox="1">
                <a:spLocks/>
              </p:cNvSpPr>
              <p:nvPr/>
            </p:nvSpPr>
            <p:spPr>
              <a:xfrm>
                <a:off x="9144000" y="2304789"/>
                <a:ext cx="7904645" cy="5096460"/>
              </a:xfrm>
              <a:prstGeom prst="rect">
                <a:avLst/>
              </a:prstGeom>
            </p:spPr>
            <p:txBody>
              <a:bodyPr vert="horz" lIns="0" tIns="0" rIns="0" bIns="0" rtlCol="0">
                <a:noAutofit/>
              </a:bodyPr>
              <a:lstStyle>
                <a:lvl1pPr marL="0" indent="0" algn="l" defTabSz="1371600" rtl="0" eaLnBrk="1" latinLnBrk="0" hangingPunct="1">
                  <a:lnSpc>
                    <a:spcPct val="90000"/>
                  </a:lnSpc>
                  <a:spcBef>
                    <a:spcPts val="1500"/>
                  </a:spcBef>
                  <a:buFont typeface="Arial" panose="020B0604020202020204" pitchFamily="34" charset="0"/>
                  <a:buNone/>
                  <a:defRPr sz="3750" kern="1200">
                    <a:solidFill>
                      <a:schemeClr val="tx1"/>
                    </a:solidFill>
                    <a:latin typeface="Kaleko 105 Round" panose="020B0503030000060004" pitchFamily="34" charset="77"/>
                    <a:ea typeface="+mn-ea"/>
                    <a:cs typeface="Arial" panose="020B0604020202020204" pitchFamily="34" charset="0"/>
                  </a:defRPr>
                </a:lvl1pPr>
                <a:lvl2pPr marL="6858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Kaleko 105 Round" panose="020B0503030000060004" pitchFamily="34" charset="77"/>
                    <a:ea typeface="+mn-ea"/>
                    <a:cs typeface="Arial" panose="020B0604020202020204" pitchFamily="34" charset="0"/>
                  </a:defRPr>
                </a:lvl2pPr>
                <a:lvl3pPr marL="13716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Kaleko 105 Round" panose="020B0503030000060004" pitchFamily="34" charset="77"/>
                    <a:ea typeface="+mn-ea"/>
                    <a:cs typeface="Arial" panose="020B0604020202020204" pitchFamily="34" charset="0"/>
                  </a:defRPr>
                </a:lvl3pPr>
                <a:lvl4pPr marL="20574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Kaleko 105 Round" panose="020B0503030000060004" pitchFamily="34" charset="77"/>
                    <a:ea typeface="+mn-ea"/>
                    <a:cs typeface="Arial" panose="020B0604020202020204" pitchFamily="34" charset="0"/>
                  </a:defRPr>
                </a:lvl4pPr>
                <a:lvl5pPr marL="2743200" indent="0" algn="l" defTabSz="1371600" rtl="0" eaLnBrk="1" latinLnBrk="0" hangingPunct="1">
                  <a:lnSpc>
                    <a:spcPct val="90000"/>
                  </a:lnSpc>
                  <a:spcBef>
                    <a:spcPts val="750"/>
                  </a:spcBef>
                  <a:buFont typeface="Arial" panose="020B0604020202020204" pitchFamily="34" charset="0"/>
                  <a:buNone/>
                  <a:defRPr sz="3600" kern="1200">
                    <a:solidFill>
                      <a:schemeClr val="tx1"/>
                    </a:solidFill>
                    <a:latin typeface="Kaleko 105 Round" panose="020B0503030000060004" pitchFamily="34" charset="77"/>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Wingdings" panose="05000000000000000000" pitchFamily="2" charset="2"/>
                  <a:buChar char="q"/>
                </a:pPr>
                <a:r>
                  <a:rPr lang="en-GB" sz="2400" dirty="0">
                    <a:latin typeface="+mn-lt"/>
                  </a:rPr>
                  <a:t>As a technology diffuses into a system its costs go down due to learning-by-doing effects</a:t>
                </a:r>
              </a:p>
              <a:p>
                <a:pPr marL="342900" indent="-342900">
                  <a:buFont typeface="Wingdings" panose="05000000000000000000" pitchFamily="2" charset="2"/>
                  <a:buChar char="q"/>
                </a:pPr>
                <a:r>
                  <a:rPr lang="en-GB" sz="2400" dirty="0">
                    <a:latin typeface="+mn-lt"/>
                  </a:rPr>
                  <a:t>For every technology </a:t>
                </a:r>
                <a:r>
                  <a:rPr lang="en-GB" sz="2400" b="1" i="1" dirty="0" err="1">
                    <a:latin typeface="+mn-lt"/>
                  </a:rPr>
                  <a:t>i</a:t>
                </a:r>
                <a:r>
                  <a:rPr lang="en-GB" sz="2400" b="1" i="1" dirty="0">
                    <a:latin typeface="+mn-lt"/>
                  </a:rPr>
                  <a:t> </a:t>
                </a:r>
                <a:r>
                  <a:rPr lang="en-GB" sz="2400" dirty="0">
                    <a:latin typeface="+mn-lt"/>
                  </a:rPr>
                  <a:t>at time </a:t>
                </a:r>
                <a:r>
                  <a:rPr lang="en-GB" sz="2400" b="1" i="1" dirty="0">
                    <a:latin typeface="+mn-lt"/>
                  </a:rPr>
                  <a:t>t</a:t>
                </a:r>
                <a:r>
                  <a:rPr lang="en-GB" sz="2400" dirty="0">
                    <a:latin typeface="+mn-lt"/>
                  </a:rPr>
                  <a:t>, the investment costs </a:t>
                </a:r>
                <a:r>
                  <a:rPr lang="en-GB" sz="2400" b="1" i="1" dirty="0">
                    <a:latin typeface="+mn-lt"/>
                  </a:rPr>
                  <a:t>I</a:t>
                </a:r>
                <a:r>
                  <a:rPr lang="en-GB" sz="2400" dirty="0">
                    <a:latin typeface="+mn-lt"/>
                  </a:rPr>
                  <a:t> go down at a rate </a:t>
                </a:r>
                <a:r>
                  <a:rPr lang="en-GB" sz="2400" b="1" i="1" dirty="0">
                    <a:latin typeface="+mn-lt"/>
                  </a:rPr>
                  <a:t>b</a:t>
                </a:r>
                <a:r>
                  <a:rPr lang="en-GB" sz="2400" i="1" dirty="0">
                    <a:latin typeface="+mn-lt"/>
                  </a:rPr>
                  <a:t>, for every doubling of global cumulative capacity </a:t>
                </a:r>
                <a:r>
                  <a:rPr lang="en-GB" sz="2400" b="1" i="1" dirty="0">
                    <a:latin typeface="+mn-lt"/>
                  </a:rPr>
                  <a:t>C</a:t>
                </a:r>
                <a:r>
                  <a:rPr lang="en-GB" sz="2400" dirty="0">
                    <a:latin typeface="+mn-lt"/>
                  </a:rPr>
                  <a:t>. </a:t>
                </a:r>
                <a:br>
                  <a:rPr lang="en-GB" sz="2400" dirty="0"/>
                </a:br>
                <a:endParaRPr lang="en-GB" sz="2400" dirty="0"/>
              </a:p>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rPr>
                            <m:t>𝐼</m:t>
                          </m:r>
                        </m:e>
                        <m:sub>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𝑡</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m:t>
                          </m:r>
                          <m:r>
                            <a:rPr lang="en-GB" sz="2400" b="0" i="1" smtClean="0">
                              <a:latin typeface="Cambria Math" panose="02040503050406030204" pitchFamily="18" charset="0"/>
                            </a:rPr>
                            <m:t>𝑏</m:t>
                          </m:r>
                        </m:e>
                        <m:sub>
                          <m:r>
                            <a:rPr lang="en-GB" sz="2400" b="0" i="1" smtClean="0">
                              <a:latin typeface="Cambria Math" panose="02040503050406030204" pitchFamily="18" charset="0"/>
                            </a:rPr>
                            <m:t>𝑖</m:t>
                          </m:r>
                        </m:sub>
                      </m:sSub>
                      <m:f>
                        <m:fPr>
                          <m:ctrlPr>
                            <a:rPr lang="en-GB" sz="2400" b="0" i="1" smtClean="0">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𝐶</m:t>
                              </m:r>
                            </m:e>
                            <m:sub>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𝑡</m:t>
                              </m:r>
                            </m:sub>
                          </m:sSub>
                        </m:num>
                        <m:den>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𝐶</m:t>
                              </m:r>
                            </m:e>
                            <m:sub>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𝑡</m:t>
                              </m:r>
                            </m:sub>
                          </m:sSub>
                        </m:den>
                      </m:f>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𝐼</m:t>
                          </m:r>
                        </m:e>
                        <m:sub>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𝑡</m:t>
                          </m:r>
                        </m:sub>
                      </m:sSub>
                    </m:oMath>
                  </m:oMathPara>
                </a14:m>
                <a:endParaRPr lang="en-GB" sz="2400" dirty="0"/>
              </a:p>
              <a:p>
                <a:pPr marL="342900" indent="-342900">
                  <a:buFont typeface="Wingdings" panose="05000000000000000000" pitchFamily="2" charset="2"/>
                  <a:buChar char="q"/>
                </a:pPr>
                <a:endParaRPr lang="en-GB" sz="2400" dirty="0"/>
              </a:p>
              <a:p>
                <a:pPr/>
                <a14:m>
                  <m:oMathPara xmlns:m="http://schemas.openxmlformats.org/officeDocument/2006/math">
                    <m:oMathParaPr>
                      <m:jc m:val="centerGroup"/>
                    </m:oMathParaPr>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𝐼</m:t>
                          </m:r>
                        </m:e>
                        <m:sub>
                          <m:r>
                            <a:rPr lang="en-GB" sz="2400" i="1">
                              <a:latin typeface="Cambria Math" panose="02040503050406030204" pitchFamily="18" charset="0"/>
                            </a:rPr>
                            <m:t>𝑖</m:t>
                          </m:r>
                          <m:r>
                            <a:rPr lang="en-GB" sz="2400" i="1">
                              <a:latin typeface="Cambria Math" panose="02040503050406030204" pitchFamily="18" charset="0"/>
                            </a:rPr>
                            <m:t>,</m:t>
                          </m:r>
                          <m:r>
                            <a:rPr lang="en-GB" sz="2400" i="1">
                              <a:latin typeface="Cambria Math" panose="02040503050406030204" pitchFamily="18" charset="0"/>
                            </a:rPr>
                            <m:t>𝑡</m:t>
                          </m:r>
                          <m:r>
                            <a:rPr lang="en-GB" sz="2400" i="1">
                              <a:latin typeface="Cambria Math" panose="02040503050406030204" pitchFamily="18" charset="0"/>
                            </a:rPr>
                            <m:t>+1</m:t>
                          </m:r>
                        </m:sub>
                      </m:sSub>
                      <m:r>
                        <a:rPr lang="en-GB" sz="2400" i="1">
                          <a:latin typeface="Cambria Math" panose="02040503050406030204" pitchFamily="18" charset="0"/>
                        </a:rPr>
                        <m:t> </m:t>
                      </m:r>
                      <m:r>
                        <a:rPr lang="en-GB" sz="2400" b="0" i="1"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𝐼</m:t>
                          </m:r>
                        </m:e>
                        <m:sub>
                          <m:r>
                            <a:rPr lang="en-GB" sz="2400" i="1">
                              <a:latin typeface="Cambria Math" panose="02040503050406030204" pitchFamily="18" charset="0"/>
                            </a:rPr>
                            <m:t>𝑖</m:t>
                          </m:r>
                          <m:r>
                            <a:rPr lang="en-GB" sz="2400" i="1">
                              <a:latin typeface="Cambria Math" panose="02040503050406030204" pitchFamily="18" charset="0"/>
                            </a:rPr>
                            <m:t>,</m:t>
                          </m:r>
                          <m:r>
                            <a:rPr lang="en-GB" sz="2400" i="1">
                              <a:latin typeface="Cambria Math" panose="02040503050406030204" pitchFamily="18" charset="0"/>
                            </a:rPr>
                            <m:t>𝑡</m:t>
                          </m:r>
                        </m:sub>
                      </m:sSub>
                      <m:r>
                        <a:rPr lang="en-GB" sz="2400" b="0" i="1"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rPr>
                            <m:t>𝐼</m:t>
                          </m:r>
                        </m:e>
                        <m:sub>
                          <m:r>
                            <a:rPr lang="en-GB" sz="2400" i="1">
                              <a:latin typeface="Cambria Math" panose="02040503050406030204" pitchFamily="18" charset="0"/>
                            </a:rPr>
                            <m:t>𝑖</m:t>
                          </m:r>
                          <m:r>
                            <a:rPr lang="en-GB" sz="2400" i="1">
                              <a:latin typeface="Cambria Math" panose="02040503050406030204" pitchFamily="18" charset="0"/>
                            </a:rPr>
                            <m:t>,</m:t>
                          </m:r>
                          <m:r>
                            <a:rPr lang="en-GB" sz="2400" i="1">
                              <a:latin typeface="Cambria Math" panose="02040503050406030204" pitchFamily="18" charset="0"/>
                            </a:rPr>
                            <m:t>𝑡</m:t>
                          </m:r>
                        </m:sub>
                      </m:sSub>
                    </m:oMath>
                  </m:oMathPara>
                </a14:m>
                <a:endParaRPr lang="en-GB" sz="2400" dirty="0"/>
              </a:p>
              <a:p>
                <a:pPr marL="342900" indent="-342900">
                  <a:buFont typeface="Wingdings" panose="05000000000000000000" pitchFamily="2" charset="2"/>
                  <a:buChar char="q"/>
                </a:pPr>
                <a:endParaRPr lang="en-GB" sz="2400" dirty="0"/>
              </a:p>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𝐼</m:t>
                          </m:r>
                        </m:e>
                        <m:sub>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sSub>
                            <m:sSubPr>
                              <m:ctrlPr>
                                <a:rPr lang="en-GB" sz="2400" i="1">
                                  <a:latin typeface="Cambria Math" panose="02040503050406030204" pitchFamily="18" charset="0"/>
                                </a:rPr>
                              </m:ctrlPr>
                            </m:sSubPr>
                            <m:e>
                              <m:r>
                                <a:rPr lang="en-GB" sz="2400" i="1">
                                  <a:latin typeface="Cambria Math" panose="02040503050406030204" pitchFamily="18" charset="0"/>
                                </a:rPr>
                                <m:t>𝐼</m:t>
                              </m:r>
                            </m:e>
                            <m:sub>
                              <m:r>
                                <a:rPr lang="en-GB" sz="2400" i="1">
                                  <a:latin typeface="Cambria Math" panose="02040503050406030204" pitchFamily="18" charset="0"/>
                                </a:rPr>
                                <m:t>𝑖</m:t>
                              </m:r>
                              <m:r>
                                <a:rPr lang="en-GB" sz="2400" i="1">
                                  <a:latin typeface="Cambria Math" panose="02040503050406030204" pitchFamily="18" charset="0"/>
                                </a:rPr>
                                <m:t>,</m:t>
                              </m:r>
                              <m:r>
                                <a:rPr lang="en-GB" sz="2400" i="1">
                                  <a:latin typeface="Cambria Math" panose="02040503050406030204" pitchFamily="18" charset="0"/>
                                </a:rPr>
                                <m:t>𝑡</m:t>
                              </m:r>
                            </m:sub>
                          </m:sSub>
                          <m:r>
                            <a:rPr lang="en-GB" sz="2400" b="0" i="1" smtClean="0">
                              <a:latin typeface="Cambria Math" panose="02040503050406030204" pitchFamily="18" charset="0"/>
                            </a:rPr>
                            <m:t>(1−</m:t>
                          </m:r>
                          <m:r>
                            <a:rPr lang="en-GB" sz="2400" b="0" i="1" smtClean="0">
                              <a:latin typeface="Cambria Math" panose="02040503050406030204" pitchFamily="18" charset="0"/>
                            </a:rPr>
                            <m:t>𝑏</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𝐶</m:t>
                              </m:r>
                            </m:e>
                            <m:sub>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𝑡</m:t>
                              </m:r>
                            </m:sub>
                          </m:sSub>
                        </m:num>
                        <m:den>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𝐶</m:t>
                              </m:r>
                            </m:e>
                            <m:sub>
                              <m:r>
                                <a:rPr lang="en-GB" sz="2400" b="0" i="1" smtClean="0">
                                  <a:latin typeface="Cambria Math" panose="02040503050406030204" pitchFamily="18" charset="0"/>
                                </a:rPr>
                                <m:t>𝑖</m:t>
                              </m:r>
                              <m:r>
                                <a:rPr lang="en-GB" sz="2400" b="0" i="1" smtClean="0">
                                  <a:latin typeface="Cambria Math" panose="02040503050406030204" pitchFamily="18" charset="0"/>
                                </a:rPr>
                                <m:t>,</m:t>
                              </m:r>
                              <m:r>
                                <a:rPr lang="en-GB" sz="2400" b="0" i="1" smtClean="0">
                                  <a:latin typeface="Cambria Math" panose="02040503050406030204" pitchFamily="18" charset="0"/>
                                </a:rPr>
                                <m:t>𝑡</m:t>
                              </m:r>
                            </m:sub>
                          </m:sSub>
                        </m:den>
                      </m:f>
                    </m:oMath>
                  </m:oMathPara>
                </a14:m>
                <a:endParaRPr lang="en-GB" sz="2400" dirty="0"/>
              </a:p>
            </p:txBody>
          </p:sp>
        </mc:Choice>
        <mc:Fallback>
          <p:sp>
            <p:nvSpPr>
              <p:cNvPr id="6" name="Text Placeholder 2">
                <a:extLst>
                  <a:ext uri="{FF2B5EF4-FFF2-40B4-BE49-F238E27FC236}">
                    <a16:creationId xmlns:a16="http://schemas.microsoft.com/office/drawing/2014/main" id="{D7B8268C-EFD7-DA0F-924B-CE9E41BAB413}"/>
                  </a:ext>
                </a:extLst>
              </p:cNvPr>
              <p:cNvSpPr txBox="1">
                <a:spLocks noRot="1" noChangeAspect="1" noMove="1" noResize="1" noEditPoints="1" noAdjustHandles="1" noChangeArrowheads="1" noChangeShapeType="1" noTextEdit="1"/>
              </p:cNvSpPr>
              <p:nvPr/>
            </p:nvSpPr>
            <p:spPr>
              <a:xfrm>
                <a:off x="9144000" y="2304789"/>
                <a:ext cx="7904645" cy="5096460"/>
              </a:xfrm>
              <a:prstGeom prst="rect">
                <a:avLst/>
              </a:prstGeom>
              <a:blipFill>
                <a:blip r:embed="rId2"/>
                <a:stretch>
                  <a:fillRect l="-2159" t="-2392"/>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4CD9DCA3-8678-416A-5B2C-A5F1CECE7881}"/>
              </a:ext>
            </a:extLst>
          </p:cNvPr>
          <p:cNvPicPr>
            <a:picLocks noChangeAspect="1"/>
          </p:cNvPicPr>
          <p:nvPr/>
        </p:nvPicPr>
        <p:blipFill>
          <a:blip r:embed="rId3"/>
          <a:stretch>
            <a:fillRect/>
          </a:stretch>
        </p:blipFill>
        <p:spPr>
          <a:xfrm>
            <a:off x="623391" y="1904400"/>
            <a:ext cx="8227061" cy="6513090"/>
          </a:xfrm>
          <a:prstGeom prst="rect">
            <a:avLst/>
          </a:prstGeom>
        </p:spPr>
      </p:pic>
    </p:spTree>
    <p:extLst>
      <p:ext uri="{BB962C8B-B14F-4D97-AF65-F5344CB8AC3E}">
        <p14:creationId xmlns:p14="http://schemas.microsoft.com/office/powerpoint/2010/main" val="1714523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Calibrating FTT</a:t>
            </a:r>
          </a:p>
        </p:txBody>
      </p:sp>
      <p:sp>
        <p:nvSpPr>
          <p:cNvPr id="4" name="Text Placeholder 3">
            <a:extLst>
              <a:ext uri="{FF2B5EF4-FFF2-40B4-BE49-F238E27FC236}">
                <a16:creationId xmlns:a16="http://schemas.microsoft.com/office/drawing/2014/main" id="{F929EBEB-72B8-95AE-3870-E3E859B78C00}"/>
              </a:ext>
            </a:extLst>
          </p:cNvPr>
          <p:cNvSpPr>
            <a:spLocks noGrp="1"/>
          </p:cNvSpPr>
          <p:nvPr>
            <p:ph type="body" sz="quarter" idx="11"/>
          </p:nvPr>
        </p:nvSpPr>
        <p:spPr>
          <a:xfrm>
            <a:off x="9615488" y="2517732"/>
            <a:ext cx="8277225" cy="5975394"/>
          </a:xfrm>
        </p:spPr>
        <p:txBody>
          <a:bodyPr>
            <a:normAutofit/>
          </a:bodyPr>
          <a:lstStyle/>
          <a:p>
            <a:pPr marL="457200" indent="-457200">
              <a:buFont typeface="Wingdings" panose="05000000000000000000" pitchFamily="2" charset="2"/>
              <a:buChar char="q"/>
            </a:pPr>
            <a:r>
              <a:rPr lang="en-GB" sz="2400" dirty="0"/>
              <a:t>The calibrated levelised cost feed into the preference matrix which changes the decision-making core</a:t>
            </a:r>
          </a:p>
          <a:p>
            <a:pPr marL="457200" indent="-457200">
              <a:buFont typeface="Wingdings" panose="05000000000000000000" pitchFamily="2" charset="2"/>
              <a:buChar char="q"/>
            </a:pPr>
            <a:r>
              <a:rPr lang="en-GB" sz="2400" dirty="0"/>
              <a:t>We calibrate “by eye” and calibration is assumed to be finished when the market share increments of the last few historical years are aligned to the market share increments of the first few simulated years</a:t>
            </a:r>
          </a:p>
          <a:p>
            <a:pPr marL="457200" indent="-457200">
              <a:buFont typeface="Wingdings" panose="05000000000000000000" pitchFamily="2" charset="2"/>
              <a:buChar char="q"/>
            </a:pPr>
            <a:r>
              <a:rPr lang="en-GB" sz="2400" dirty="0"/>
              <a:t>The gamma value can represent various things that the FTT model is missing, e.g. non-pecuniary costs, technology price premium, historical policy effects, etc.</a:t>
            </a:r>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803333" y="2517732"/>
                <a:ext cx="7168390" cy="5975394"/>
              </a:xfrm>
            </p:spPr>
            <p:txBody>
              <a:bodyPr>
                <a:normAutofit/>
              </a:bodyPr>
              <a:lstStyle/>
              <a:p>
                <a:pPr marL="342900" indent="-342900">
                  <a:buFont typeface="Wingdings" panose="05000000000000000000" pitchFamily="2" charset="2"/>
                  <a:buChar char="q"/>
                </a:pPr>
                <a:r>
                  <a:rPr lang="en-GB" sz="2400" dirty="0"/>
                  <a:t>FTT requires a lot of data and a lack of data can lead to strange behaviour because FTT is path dependent model</a:t>
                </a:r>
              </a:p>
              <a:p>
                <a:pPr marL="342900" indent="-342900">
                  <a:buFont typeface="Wingdings" panose="05000000000000000000" pitchFamily="2" charset="2"/>
                  <a:buChar char="q"/>
                </a:pPr>
                <a:r>
                  <a:rPr lang="en-GB" sz="2400" dirty="0"/>
                  <a:t>However, bad or missing data is unavoidable and to remedy that calibration is needed</a:t>
                </a:r>
              </a:p>
              <a:p>
                <a:pPr marL="342900" indent="-342900">
                  <a:buFont typeface="Wingdings" panose="05000000000000000000" pitchFamily="2" charset="2"/>
                  <a:buChar char="q"/>
                </a:pPr>
                <a:r>
                  <a:rPr lang="en-GB" sz="2400" dirty="0"/>
                  <a:t>Calibration occurs by adding values to the levelised cost estimates</a:t>
                </a:r>
              </a:p>
              <a:p>
                <a:pPr marL="0" indent="0">
                  <a:buNone/>
                </a:pPr>
                <a:endParaRPr lang="en-GB" sz="2400" dirty="0"/>
              </a:p>
              <a:p>
                <a:pPr marL="0" indent="0" algn="ctr">
                  <a:buNone/>
                </a:pPr>
                <a14:m>
                  <m:oMathPara xmlns:m="http://schemas.openxmlformats.org/officeDocument/2006/math">
                    <m:oMathParaPr>
                      <m:jc m:val="centerGroup"/>
                    </m:oMathParaPr>
                    <m:oMath xmlns:m="http://schemas.openxmlformats.org/officeDocument/2006/math">
                      <m:sSup>
                        <m:sSupPr>
                          <m:ctrlPr>
                            <a:rPr lang="nl-NL" sz="2400" i="1" smtClean="0">
                              <a:latin typeface="Cambria Math" panose="02040503050406030204" pitchFamily="18" charset="0"/>
                            </a:rPr>
                          </m:ctrlPr>
                        </m:sSupPr>
                        <m:e>
                          <m:r>
                            <a:rPr lang="en-GB" sz="2400" b="0" i="1" smtClean="0">
                              <a:latin typeface="Cambria Math" panose="02040503050406030204" pitchFamily="18" charset="0"/>
                            </a:rPr>
                            <m:t>𝐿𝐶𝑂𝑆</m:t>
                          </m:r>
                        </m:e>
                        <m:sup>
                          <m:r>
                            <a:rPr lang="nl-NL" sz="2400" i="1" smtClean="0">
                              <a:latin typeface="Cambria Math" panose="02040503050406030204" pitchFamily="18" charset="0"/>
                              <a:ea typeface="Cambria Math" panose="02040503050406030204" pitchFamily="18" charset="0"/>
                            </a:rPr>
                            <m:t>𝛾</m:t>
                          </m:r>
                        </m:sup>
                      </m:sSup>
                      <m:r>
                        <a:rPr lang="en-GB" sz="2400" b="0" i="1" smtClean="0">
                          <a:latin typeface="Cambria Math" panose="02040503050406030204" pitchFamily="18" charset="0"/>
                        </a:rPr>
                        <m:t>=</m:t>
                      </m:r>
                      <m:r>
                        <a:rPr lang="nl-NL" sz="2400" smtClean="0">
                          <a:latin typeface="Cambria Math" panose="02040503050406030204" pitchFamily="18" charset="0"/>
                        </a:rPr>
                        <m:t>𝐿𝐶</m:t>
                      </m:r>
                      <m:r>
                        <a:rPr lang="nl-NL" sz="2400" b="0" smtClean="0">
                          <a:latin typeface="Cambria Math" panose="02040503050406030204" pitchFamily="18" charset="0"/>
                        </a:rPr>
                        <m:t>𝑂</m:t>
                      </m:r>
                      <m:r>
                        <m:rPr>
                          <m:sty m:val="p"/>
                        </m:rPr>
                        <a:rPr lang="en-GB" sz="2400" b="0" i="0" smtClean="0">
                          <a:latin typeface="Cambria Math" panose="02040503050406030204" pitchFamily="18" charset="0"/>
                        </a:rPr>
                        <m:t>S</m:t>
                      </m:r>
                      <m:r>
                        <a:rPr lang="en-GB" sz="2400" b="0" i="0" smtClean="0">
                          <a:latin typeface="Cambria Math" panose="02040503050406030204" pitchFamily="18" charset="0"/>
                        </a:rPr>
                        <m:t>+ </m:t>
                      </m:r>
                      <m:r>
                        <m:rPr>
                          <m:sty m:val="p"/>
                        </m:rPr>
                        <a:rPr lang="el-GR" sz="2400" b="0" i="1" smtClean="0">
                          <a:latin typeface="Cambria Math" panose="02040503050406030204" pitchFamily="18" charset="0"/>
                          <a:ea typeface="Cambria Math" panose="02040503050406030204" pitchFamily="18" charset="0"/>
                        </a:rPr>
                        <m:t>γ</m:t>
                      </m:r>
                    </m:oMath>
                  </m:oMathPara>
                </a14:m>
                <a:endParaRPr lang="en-GB" sz="2400" dirty="0"/>
              </a:p>
            </p:txBody>
          </p:sp>
        </mc:Choice>
        <mc:Fallback>
          <p:sp>
            <p:nvSpPr>
              <p:cNvPr id="7" name="Text Placeholder 6">
                <a:extLst>
                  <a:ext uri="{FF2B5EF4-FFF2-40B4-BE49-F238E27FC236}">
                    <a16:creationId xmlns:a16="http://schemas.microsoft.com/office/drawing/2014/main" id="{028786BF-80A2-1C06-A271-9120BB0E0FB5}"/>
                  </a:ext>
                </a:extLst>
              </p:cNvPr>
              <p:cNvSpPr>
                <a:spLocks noGrp="1" noRot="1" noChangeAspect="1" noMove="1" noResize="1" noEditPoints="1" noAdjustHandles="1" noChangeArrowheads="1" noChangeShapeType="1" noTextEdit="1"/>
              </p:cNvSpPr>
              <p:nvPr>
                <p:ph type="body" sz="quarter" idx="14"/>
              </p:nvPr>
            </p:nvSpPr>
            <p:spPr>
              <a:xfrm>
                <a:off x="1803333" y="2517732"/>
                <a:ext cx="7168390" cy="5975394"/>
              </a:xfrm>
              <a:blipFill>
                <a:blip r:embed="rId2"/>
                <a:stretch>
                  <a:fillRect l="-2466" t="-1327" r="-1276"/>
                </a:stretch>
              </a:blipFill>
            </p:spPr>
            <p:txBody>
              <a:bodyPr/>
              <a:lstStyle/>
              <a:p>
                <a:r>
                  <a:rPr lang="en-GB">
                    <a:noFill/>
                  </a:rPr>
                  <a:t> </a:t>
                </a:r>
              </a:p>
            </p:txBody>
          </p:sp>
        </mc:Fallback>
      </mc:AlternateContent>
    </p:spTree>
    <p:extLst>
      <p:ext uri="{BB962C8B-B14F-4D97-AF65-F5344CB8AC3E}">
        <p14:creationId xmlns:p14="http://schemas.microsoft.com/office/powerpoint/2010/main" val="2351741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Calibrating FTT</a:t>
            </a:r>
          </a:p>
        </p:txBody>
      </p:sp>
      <p:pic>
        <p:nvPicPr>
          <p:cNvPr id="9" name="Picture 8">
            <a:extLst>
              <a:ext uri="{FF2B5EF4-FFF2-40B4-BE49-F238E27FC236}">
                <a16:creationId xmlns:a16="http://schemas.microsoft.com/office/drawing/2014/main" id="{6647C40F-E9B4-7015-6FF3-B7481C6A4018}"/>
              </a:ext>
            </a:extLst>
          </p:cNvPr>
          <p:cNvPicPr>
            <a:picLocks noChangeAspect="1"/>
          </p:cNvPicPr>
          <p:nvPr/>
        </p:nvPicPr>
        <p:blipFill>
          <a:blip r:embed="rId2"/>
          <a:stretch>
            <a:fillRect/>
          </a:stretch>
        </p:blipFill>
        <p:spPr>
          <a:xfrm>
            <a:off x="9144000" y="2164261"/>
            <a:ext cx="8363771" cy="6169079"/>
          </a:xfrm>
          <a:prstGeom prst="rect">
            <a:avLst/>
          </a:prstGeom>
        </p:spPr>
      </p:pic>
      <p:pic>
        <p:nvPicPr>
          <p:cNvPr id="10" name="Picture 9">
            <a:extLst>
              <a:ext uri="{FF2B5EF4-FFF2-40B4-BE49-F238E27FC236}">
                <a16:creationId xmlns:a16="http://schemas.microsoft.com/office/drawing/2014/main" id="{EF09128A-F6EE-2FBB-5329-ED9A3A5AB686}"/>
              </a:ext>
            </a:extLst>
          </p:cNvPr>
          <p:cNvPicPr>
            <a:picLocks noChangeAspect="1"/>
          </p:cNvPicPr>
          <p:nvPr/>
        </p:nvPicPr>
        <p:blipFill>
          <a:blip r:embed="rId3"/>
          <a:stretch>
            <a:fillRect/>
          </a:stretch>
        </p:blipFill>
        <p:spPr>
          <a:xfrm>
            <a:off x="901874" y="2326327"/>
            <a:ext cx="7912033" cy="5926114"/>
          </a:xfrm>
          <a:prstGeom prst="rect">
            <a:avLst/>
          </a:prstGeom>
        </p:spPr>
      </p:pic>
    </p:spTree>
    <p:extLst>
      <p:ext uri="{BB962C8B-B14F-4D97-AF65-F5344CB8AC3E}">
        <p14:creationId xmlns:p14="http://schemas.microsoft.com/office/powerpoint/2010/main" val="988177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fontScale="90000"/>
          </a:bodyPr>
          <a:lstStyle/>
          <a:p>
            <a:r>
              <a:rPr lang="en-US" dirty="0"/>
              <a:t>Feedbacks to/from E3ME</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017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Feedbacks</a:t>
            </a:r>
          </a:p>
        </p:txBody>
      </p:sp>
      <p:sp>
        <p:nvSpPr>
          <p:cNvPr id="4" name="Text Placeholder 3">
            <a:extLst>
              <a:ext uri="{FF2B5EF4-FFF2-40B4-BE49-F238E27FC236}">
                <a16:creationId xmlns:a16="http://schemas.microsoft.com/office/drawing/2014/main" id="{F929EBEB-72B8-95AE-3870-E3E859B78C00}"/>
              </a:ext>
            </a:extLst>
          </p:cNvPr>
          <p:cNvSpPr>
            <a:spLocks noGrp="1"/>
          </p:cNvSpPr>
          <p:nvPr>
            <p:ph type="body" sz="quarter" idx="11"/>
          </p:nvPr>
        </p:nvSpPr>
        <p:spPr>
          <a:xfrm>
            <a:off x="9615488" y="3306871"/>
            <a:ext cx="8277225" cy="5186255"/>
          </a:xfrm>
        </p:spPr>
        <p:txBody>
          <a:bodyPr/>
          <a:lstStyle/>
          <a:p>
            <a:r>
              <a:rPr lang="en-US" sz="2800" b="1" dirty="0"/>
              <a:t>FTT provides…:</a:t>
            </a:r>
          </a:p>
          <a:p>
            <a:pPr marL="457200" indent="-457200">
              <a:buFont typeface="Wingdings" panose="05000000000000000000" pitchFamily="2" charset="2"/>
              <a:buChar char="q"/>
            </a:pPr>
            <a:r>
              <a:rPr lang="en-US" sz="2800" dirty="0"/>
              <a:t>Price levels</a:t>
            </a:r>
          </a:p>
          <a:p>
            <a:pPr marL="457200" indent="-457200">
              <a:buFont typeface="Wingdings" panose="05000000000000000000" pitchFamily="2" charset="2"/>
              <a:buChar char="q"/>
            </a:pPr>
            <a:r>
              <a:rPr lang="en-US" sz="2800" dirty="0"/>
              <a:t>Investment needs</a:t>
            </a:r>
          </a:p>
          <a:p>
            <a:pPr marL="457200" indent="-457200">
              <a:buFont typeface="Wingdings" panose="05000000000000000000" pitchFamily="2" charset="2"/>
              <a:buChar char="q"/>
            </a:pPr>
            <a:r>
              <a:rPr lang="en-US" sz="2800" dirty="0"/>
              <a:t>Employment (in some cases)</a:t>
            </a:r>
          </a:p>
          <a:p>
            <a:pPr marL="457200" indent="-457200">
              <a:buFont typeface="Wingdings" panose="05000000000000000000" pitchFamily="2" charset="2"/>
              <a:buChar char="q"/>
            </a:pPr>
            <a:r>
              <a:rPr lang="en-US" sz="2800" dirty="0"/>
              <a:t>Energy demand</a:t>
            </a:r>
          </a:p>
          <a:p>
            <a:pPr marL="457200" indent="-457200">
              <a:buFont typeface="Wingdings" panose="05000000000000000000" pitchFamily="2" charset="2"/>
              <a:buChar char="q"/>
            </a:pPr>
            <a:r>
              <a:rPr lang="en-US" sz="2800" dirty="0"/>
              <a:t>Responses to a changing land-scape</a:t>
            </a:r>
          </a:p>
          <a:p>
            <a:endParaRPr lang="en-US" dirty="0"/>
          </a:p>
        </p:txBody>
      </p:sp>
      <p:sp>
        <p:nvSpPr>
          <p:cNvPr id="6" name="Text Placeholder 5">
            <a:extLst>
              <a:ext uri="{FF2B5EF4-FFF2-40B4-BE49-F238E27FC236}">
                <a16:creationId xmlns:a16="http://schemas.microsoft.com/office/drawing/2014/main" id="{970D22EA-5297-9559-2EC8-7946E5C7F611}"/>
              </a:ext>
            </a:extLst>
          </p:cNvPr>
          <p:cNvSpPr>
            <a:spLocks noGrp="1"/>
          </p:cNvSpPr>
          <p:nvPr>
            <p:ph type="body" sz="quarter" idx="14"/>
          </p:nvPr>
        </p:nvSpPr>
        <p:spPr>
          <a:xfrm>
            <a:off x="1803333" y="3306871"/>
            <a:ext cx="7168390" cy="5186255"/>
          </a:xfrm>
        </p:spPr>
        <p:txBody>
          <a:bodyPr>
            <a:normAutofit/>
          </a:bodyPr>
          <a:lstStyle/>
          <a:p>
            <a:r>
              <a:rPr lang="en-GB" sz="2800" b="1" dirty="0"/>
              <a:t>E3ME provides…:</a:t>
            </a:r>
          </a:p>
          <a:p>
            <a:pPr marL="457200" indent="-457200">
              <a:buFont typeface="Wingdings" panose="05000000000000000000" pitchFamily="2" charset="2"/>
              <a:buChar char="q"/>
            </a:pPr>
            <a:r>
              <a:rPr lang="en-GB" sz="2800" dirty="0"/>
              <a:t>The land-scape</a:t>
            </a:r>
          </a:p>
          <a:p>
            <a:pPr marL="457200" indent="-457200">
              <a:buFont typeface="Wingdings" panose="05000000000000000000" pitchFamily="2" charset="2"/>
              <a:buChar char="q"/>
            </a:pPr>
            <a:r>
              <a:rPr lang="en-GB" sz="2800" dirty="0"/>
              <a:t>Demand estimation (e.g. electricity demand) through the detailed national accounting framework</a:t>
            </a:r>
          </a:p>
          <a:p>
            <a:pPr marL="457200" indent="-457200">
              <a:buFont typeface="Wingdings" panose="05000000000000000000" pitchFamily="2" charset="2"/>
              <a:buChar char="q"/>
            </a:pPr>
            <a:r>
              <a:rPr lang="en-GB" sz="2800" dirty="0"/>
              <a:t>Responses to FTT inputs</a:t>
            </a:r>
          </a:p>
          <a:p>
            <a:endParaRPr lang="en-GB" sz="2800" dirty="0"/>
          </a:p>
          <a:p>
            <a:endParaRPr lang="en-GB" sz="2800" dirty="0"/>
          </a:p>
        </p:txBody>
      </p:sp>
    </p:spTree>
    <p:extLst>
      <p:ext uri="{BB962C8B-B14F-4D97-AF65-F5344CB8AC3E}">
        <p14:creationId xmlns:p14="http://schemas.microsoft.com/office/powerpoint/2010/main" val="2003219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356">
            <a:extLst>
              <a:ext uri="{FF2B5EF4-FFF2-40B4-BE49-F238E27FC236}">
                <a16:creationId xmlns:a16="http://schemas.microsoft.com/office/drawing/2014/main" id="{977AFB85-CCC8-039A-6ADF-C9E26CCA42B1}"/>
              </a:ext>
            </a:extLst>
          </p:cNvPr>
          <p:cNvGrpSpPr/>
          <p:nvPr/>
        </p:nvGrpSpPr>
        <p:grpSpPr>
          <a:xfrm>
            <a:off x="326313" y="2054268"/>
            <a:ext cx="17852488" cy="6917519"/>
            <a:chOff x="326313" y="2054268"/>
            <a:chExt cx="17852488" cy="6917519"/>
          </a:xfrm>
        </p:grpSpPr>
        <p:grpSp>
          <p:nvGrpSpPr>
            <p:cNvPr id="272" name="Group 271">
              <a:extLst>
                <a:ext uri="{FF2B5EF4-FFF2-40B4-BE49-F238E27FC236}">
                  <a16:creationId xmlns:a16="http://schemas.microsoft.com/office/drawing/2014/main" id="{4D96C064-5819-45B0-B7F7-35402B3B9921}"/>
                </a:ext>
              </a:extLst>
            </p:cNvPr>
            <p:cNvGrpSpPr/>
            <p:nvPr/>
          </p:nvGrpSpPr>
          <p:grpSpPr>
            <a:xfrm>
              <a:off x="4582961" y="6672822"/>
              <a:ext cx="10255160" cy="410848"/>
              <a:chOff x="4350708" y="6236395"/>
              <a:chExt cx="10255160" cy="410848"/>
            </a:xfrm>
          </p:grpSpPr>
          <p:grpSp>
            <p:nvGrpSpPr>
              <p:cNvPr id="273" name="Group 272">
                <a:extLst>
                  <a:ext uri="{FF2B5EF4-FFF2-40B4-BE49-F238E27FC236}">
                    <a16:creationId xmlns:a16="http://schemas.microsoft.com/office/drawing/2014/main" id="{83AB45A8-CAD7-3107-DA18-F165A407FC4A}"/>
                  </a:ext>
                </a:extLst>
              </p:cNvPr>
              <p:cNvGrpSpPr/>
              <p:nvPr/>
            </p:nvGrpSpPr>
            <p:grpSpPr>
              <a:xfrm>
                <a:off x="4350708" y="6236395"/>
                <a:ext cx="10255160" cy="410848"/>
                <a:chOff x="4350708" y="6236395"/>
                <a:chExt cx="10255160" cy="410848"/>
              </a:xfrm>
            </p:grpSpPr>
            <p:cxnSp>
              <p:nvCxnSpPr>
                <p:cNvPr id="278" name="Straight Connector 277">
                  <a:extLst>
                    <a:ext uri="{FF2B5EF4-FFF2-40B4-BE49-F238E27FC236}">
                      <a16:creationId xmlns:a16="http://schemas.microsoft.com/office/drawing/2014/main" id="{7CB471B6-879B-A259-BEFC-A351390B40A3}"/>
                    </a:ext>
                  </a:extLst>
                </p:cNvPr>
                <p:cNvCxnSpPr>
                  <a:cxnSpLocks/>
                </p:cNvCxnSpPr>
                <p:nvPr/>
              </p:nvCxnSpPr>
              <p:spPr>
                <a:xfrm>
                  <a:off x="4350708" y="6647243"/>
                  <a:ext cx="10255160" cy="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79" name="Straight Arrow Connector 278">
                  <a:extLst>
                    <a:ext uri="{FF2B5EF4-FFF2-40B4-BE49-F238E27FC236}">
                      <a16:creationId xmlns:a16="http://schemas.microsoft.com/office/drawing/2014/main" id="{140F04B6-92E9-75D2-A7E3-D4136EFEB22A}"/>
                    </a:ext>
                  </a:extLst>
                </p:cNvPr>
                <p:cNvCxnSpPr>
                  <a:cxnSpLocks/>
                </p:cNvCxnSpPr>
                <p:nvPr/>
              </p:nvCxnSpPr>
              <p:spPr>
                <a:xfrm flipV="1">
                  <a:off x="4350708" y="6247357"/>
                  <a:ext cx="0" cy="38099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0" name="Straight Arrow Connector 279">
                  <a:extLst>
                    <a:ext uri="{FF2B5EF4-FFF2-40B4-BE49-F238E27FC236}">
                      <a16:creationId xmlns:a16="http://schemas.microsoft.com/office/drawing/2014/main" id="{0CDD4A1A-356F-14F8-28FA-4E261C73285E}"/>
                    </a:ext>
                  </a:extLst>
                </p:cNvPr>
                <p:cNvCxnSpPr>
                  <a:cxnSpLocks/>
                </p:cNvCxnSpPr>
                <p:nvPr/>
              </p:nvCxnSpPr>
              <p:spPr>
                <a:xfrm flipV="1">
                  <a:off x="5742141" y="6247356"/>
                  <a:ext cx="0" cy="38099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1" name="Straight Arrow Connector 280">
                  <a:extLst>
                    <a:ext uri="{FF2B5EF4-FFF2-40B4-BE49-F238E27FC236}">
                      <a16:creationId xmlns:a16="http://schemas.microsoft.com/office/drawing/2014/main" id="{EBFEB6B8-6622-BFF0-0073-DCC7EC14F20C}"/>
                    </a:ext>
                  </a:extLst>
                </p:cNvPr>
                <p:cNvCxnSpPr>
                  <a:cxnSpLocks/>
                </p:cNvCxnSpPr>
                <p:nvPr/>
              </p:nvCxnSpPr>
              <p:spPr>
                <a:xfrm flipV="1">
                  <a:off x="7243176" y="6247356"/>
                  <a:ext cx="0" cy="38099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2" name="Straight Arrow Connector 281">
                  <a:extLst>
                    <a:ext uri="{FF2B5EF4-FFF2-40B4-BE49-F238E27FC236}">
                      <a16:creationId xmlns:a16="http://schemas.microsoft.com/office/drawing/2014/main" id="{8D1D71CE-F8F2-8DF2-D6EC-F7D2043B4304}"/>
                    </a:ext>
                  </a:extLst>
                </p:cNvPr>
                <p:cNvCxnSpPr>
                  <a:cxnSpLocks/>
                </p:cNvCxnSpPr>
                <p:nvPr/>
              </p:nvCxnSpPr>
              <p:spPr>
                <a:xfrm flipV="1">
                  <a:off x="8611644" y="6236395"/>
                  <a:ext cx="0" cy="38099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3" name="Straight Arrow Connector 282">
                  <a:extLst>
                    <a:ext uri="{FF2B5EF4-FFF2-40B4-BE49-F238E27FC236}">
                      <a16:creationId xmlns:a16="http://schemas.microsoft.com/office/drawing/2014/main" id="{555DA0C1-21D4-843C-7302-462FC52DAC2A}"/>
                    </a:ext>
                  </a:extLst>
                </p:cNvPr>
                <p:cNvCxnSpPr>
                  <a:cxnSpLocks/>
                </p:cNvCxnSpPr>
                <p:nvPr/>
              </p:nvCxnSpPr>
              <p:spPr>
                <a:xfrm flipV="1">
                  <a:off x="9950885" y="6252051"/>
                  <a:ext cx="0" cy="38099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4" name="Straight Arrow Connector 283">
                  <a:extLst>
                    <a:ext uri="{FF2B5EF4-FFF2-40B4-BE49-F238E27FC236}">
                      <a16:creationId xmlns:a16="http://schemas.microsoft.com/office/drawing/2014/main" id="{0225B3D1-6612-F10C-0E19-FD915D143820}"/>
                    </a:ext>
                  </a:extLst>
                </p:cNvPr>
                <p:cNvCxnSpPr>
                  <a:cxnSpLocks/>
                </p:cNvCxnSpPr>
                <p:nvPr/>
              </p:nvCxnSpPr>
              <p:spPr>
                <a:xfrm flipV="1">
                  <a:off x="11344404" y="6254139"/>
                  <a:ext cx="0" cy="38099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5" name="Straight Arrow Connector 284">
                  <a:extLst>
                    <a:ext uri="{FF2B5EF4-FFF2-40B4-BE49-F238E27FC236}">
                      <a16:creationId xmlns:a16="http://schemas.microsoft.com/office/drawing/2014/main" id="{1ED0438D-0D31-1F31-3AE6-7A2807232AC9}"/>
                    </a:ext>
                  </a:extLst>
                </p:cNvPr>
                <p:cNvCxnSpPr>
                  <a:cxnSpLocks/>
                </p:cNvCxnSpPr>
                <p:nvPr/>
              </p:nvCxnSpPr>
              <p:spPr>
                <a:xfrm flipV="1">
                  <a:off x="14072990" y="6254139"/>
                  <a:ext cx="0" cy="38099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cxnSp>
            <p:nvCxnSpPr>
              <p:cNvPr id="275" name="Straight Arrow Connector 274">
                <a:extLst>
                  <a:ext uri="{FF2B5EF4-FFF2-40B4-BE49-F238E27FC236}">
                    <a16:creationId xmlns:a16="http://schemas.microsoft.com/office/drawing/2014/main" id="{1AC901DC-5BFF-0F92-F556-49ED09123A4B}"/>
                  </a:ext>
                </a:extLst>
              </p:cNvPr>
              <p:cNvCxnSpPr>
                <a:cxnSpLocks/>
              </p:cNvCxnSpPr>
              <p:nvPr/>
            </p:nvCxnSpPr>
            <p:spPr>
              <a:xfrm flipV="1">
                <a:off x="12849615" y="6244611"/>
                <a:ext cx="0" cy="38099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1" name="Rectangle: Rounded Corners 10">
              <a:extLst>
                <a:ext uri="{FF2B5EF4-FFF2-40B4-BE49-F238E27FC236}">
                  <a16:creationId xmlns:a16="http://schemas.microsoft.com/office/drawing/2014/main" id="{BEC1C1CA-AFCC-0199-8862-B16AF9D4335A}"/>
                </a:ext>
              </a:extLst>
            </p:cNvPr>
            <p:cNvSpPr/>
            <p:nvPr/>
          </p:nvSpPr>
          <p:spPr>
            <a:xfrm>
              <a:off x="776317" y="3151082"/>
              <a:ext cx="3006022" cy="16033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b="1" dirty="0"/>
                <a:t>Policy assumptions</a:t>
              </a:r>
              <a:br>
                <a:rPr lang="en-GB" b="1" dirty="0"/>
              </a:br>
              <a:r>
                <a:rPr lang="en-GB" dirty="0"/>
                <a:t>Carbon tax</a:t>
              </a:r>
            </a:p>
            <a:p>
              <a:pPr algn="ctr"/>
              <a:r>
                <a:rPr lang="en-GB" dirty="0"/>
                <a:t>Technology support</a:t>
              </a:r>
            </a:p>
            <a:p>
              <a:pPr algn="ctr"/>
              <a:r>
                <a:rPr lang="en-GB" dirty="0"/>
                <a:t>Energy tax/rebates</a:t>
              </a:r>
              <a:br>
                <a:rPr lang="en-GB" dirty="0"/>
              </a:br>
              <a:r>
                <a:rPr lang="en-GB" dirty="0"/>
                <a:t>Etc.</a:t>
              </a:r>
            </a:p>
          </p:txBody>
        </p:sp>
        <p:sp>
          <p:nvSpPr>
            <p:cNvPr id="12" name="Rectangle: Rounded Corners 11">
              <a:extLst>
                <a:ext uri="{FF2B5EF4-FFF2-40B4-BE49-F238E27FC236}">
                  <a16:creationId xmlns:a16="http://schemas.microsoft.com/office/drawing/2014/main" id="{8381E7B7-E289-C7E6-2408-5F34ACAFD87E}"/>
                </a:ext>
              </a:extLst>
            </p:cNvPr>
            <p:cNvSpPr/>
            <p:nvPr/>
          </p:nvSpPr>
          <p:spPr>
            <a:xfrm>
              <a:off x="7428567" y="2054268"/>
              <a:ext cx="3441302" cy="118928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b="1" dirty="0"/>
                <a:t>Cost-supply curves</a:t>
              </a:r>
              <a:br>
                <a:rPr lang="en-GB" b="1" dirty="0"/>
              </a:br>
              <a:r>
                <a:rPr lang="en-GB" dirty="0"/>
                <a:t>Feeds back fossil fuel prices and renewable resource limitations</a:t>
              </a:r>
              <a:endParaRPr lang="en-GB" b="1" dirty="0"/>
            </a:p>
          </p:txBody>
        </p:sp>
        <p:sp>
          <p:nvSpPr>
            <p:cNvPr id="13" name="Rectangle: Rounded Corners 12">
              <a:extLst>
                <a:ext uri="{FF2B5EF4-FFF2-40B4-BE49-F238E27FC236}">
                  <a16:creationId xmlns:a16="http://schemas.microsoft.com/office/drawing/2014/main" id="{4DFEBFB2-267B-891A-0287-B62460255F0D}"/>
                </a:ext>
              </a:extLst>
            </p:cNvPr>
            <p:cNvSpPr/>
            <p:nvPr/>
          </p:nvSpPr>
          <p:spPr>
            <a:xfrm>
              <a:off x="3726494" y="7466030"/>
              <a:ext cx="10958186" cy="150575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a:t>E3ME</a:t>
              </a:r>
              <a:br>
                <a:rPr lang="en-GB" dirty="0"/>
              </a:br>
              <a:r>
                <a:rPr lang="en-GB" dirty="0"/>
                <a:t>Economy module</a:t>
              </a:r>
              <a:endParaRPr lang="en-GB" b="1" dirty="0"/>
            </a:p>
          </p:txBody>
        </p:sp>
        <p:grpSp>
          <p:nvGrpSpPr>
            <p:cNvPr id="29" name="Group 28">
              <a:extLst>
                <a:ext uri="{FF2B5EF4-FFF2-40B4-BE49-F238E27FC236}">
                  <a16:creationId xmlns:a16="http://schemas.microsoft.com/office/drawing/2014/main" id="{C064987A-5B46-4983-F206-B627D745B3BA}"/>
                </a:ext>
              </a:extLst>
            </p:cNvPr>
            <p:cNvGrpSpPr/>
            <p:nvPr/>
          </p:nvGrpSpPr>
          <p:grpSpPr>
            <a:xfrm>
              <a:off x="3726494" y="5047989"/>
              <a:ext cx="10958188" cy="1340284"/>
              <a:chOff x="4503108" y="3407080"/>
              <a:chExt cx="10958188" cy="1340284"/>
            </a:xfrm>
          </p:grpSpPr>
          <p:sp>
            <p:nvSpPr>
              <p:cNvPr id="25" name="Rectangle: Rounded Corners 24">
                <a:extLst>
                  <a:ext uri="{FF2B5EF4-FFF2-40B4-BE49-F238E27FC236}">
                    <a16:creationId xmlns:a16="http://schemas.microsoft.com/office/drawing/2014/main" id="{1CD93E2E-6B63-E093-80FF-54D1A53AD96C}"/>
                  </a:ext>
                </a:extLst>
              </p:cNvPr>
              <p:cNvSpPr/>
              <p:nvPr/>
            </p:nvSpPr>
            <p:spPr>
              <a:xfrm>
                <a:off x="11371026" y="3407080"/>
                <a:ext cx="4090270" cy="1340284"/>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Industry / Energy transformation</a:t>
                </a:r>
              </a:p>
              <a:p>
                <a:pPr algn="ctr"/>
                <a:endParaRPr lang="en-GB" dirty="0"/>
              </a:p>
              <a:p>
                <a:pPr algn="ctr"/>
                <a:endParaRPr lang="en-GB" dirty="0"/>
              </a:p>
              <a:p>
                <a:pPr algn="ctr"/>
                <a:endParaRPr lang="en-GB" dirty="0"/>
              </a:p>
            </p:txBody>
          </p:sp>
          <p:sp>
            <p:nvSpPr>
              <p:cNvPr id="24" name="Rectangle: Rounded Corners 23">
                <a:extLst>
                  <a:ext uri="{FF2B5EF4-FFF2-40B4-BE49-F238E27FC236}">
                    <a16:creationId xmlns:a16="http://schemas.microsoft.com/office/drawing/2014/main" id="{3A3BD28E-932A-9B4E-42F8-836FC5E8DE6E}"/>
                  </a:ext>
                </a:extLst>
              </p:cNvPr>
              <p:cNvSpPr/>
              <p:nvPr/>
            </p:nvSpPr>
            <p:spPr>
              <a:xfrm>
                <a:off x="7283364" y="3407080"/>
                <a:ext cx="4090270" cy="1340284"/>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Commercial / Industry</a:t>
                </a:r>
              </a:p>
              <a:p>
                <a:pPr algn="ctr"/>
                <a:endParaRPr lang="en-GB" dirty="0"/>
              </a:p>
              <a:p>
                <a:pPr algn="ctr"/>
                <a:endParaRPr lang="en-GB" dirty="0"/>
              </a:p>
              <a:p>
                <a:pPr algn="ctr"/>
                <a:endParaRPr lang="en-GB" dirty="0"/>
              </a:p>
            </p:txBody>
          </p:sp>
          <p:sp>
            <p:nvSpPr>
              <p:cNvPr id="23" name="Rectangle: Rounded Corners 22">
                <a:extLst>
                  <a:ext uri="{FF2B5EF4-FFF2-40B4-BE49-F238E27FC236}">
                    <a16:creationId xmlns:a16="http://schemas.microsoft.com/office/drawing/2014/main" id="{E43F452E-F156-FB81-3D05-CCCBE7502EE2}"/>
                  </a:ext>
                </a:extLst>
              </p:cNvPr>
              <p:cNvSpPr/>
              <p:nvPr/>
            </p:nvSpPr>
            <p:spPr>
              <a:xfrm>
                <a:off x="4503108" y="3407080"/>
                <a:ext cx="2770338" cy="134028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Consumer</a:t>
                </a:r>
              </a:p>
              <a:p>
                <a:pPr algn="ctr"/>
                <a:endParaRPr lang="en-GB" dirty="0"/>
              </a:p>
              <a:p>
                <a:pPr algn="ctr"/>
                <a:endParaRPr lang="en-GB" dirty="0"/>
              </a:p>
              <a:p>
                <a:pPr algn="ctr"/>
                <a:endParaRPr lang="en-GB" dirty="0"/>
              </a:p>
            </p:txBody>
          </p:sp>
          <p:sp>
            <p:nvSpPr>
              <p:cNvPr id="10" name="Rectangle: Rounded Corners 9">
                <a:extLst>
                  <a:ext uri="{FF2B5EF4-FFF2-40B4-BE49-F238E27FC236}">
                    <a16:creationId xmlns:a16="http://schemas.microsoft.com/office/drawing/2014/main" id="{B21AA724-B690-D19A-6369-A20ABDDEF38B}"/>
                  </a:ext>
                </a:extLst>
              </p:cNvPr>
              <p:cNvSpPr/>
              <p:nvPr/>
            </p:nvSpPr>
            <p:spPr>
              <a:xfrm>
                <a:off x="11432087" y="3995798"/>
                <a:ext cx="1252603" cy="576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FTT:P</a:t>
                </a:r>
              </a:p>
            </p:txBody>
          </p:sp>
          <p:sp>
            <p:nvSpPr>
              <p:cNvPr id="16" name="Rectangle: Rounded Corners 15">
                <a:extLst>
                  <a:ext uri="{FF2B5EF4-FFF2-40B4-BE49-F238E27FC236}">
                    <a16:creationId xmlns:a16="http://schemas.microsoft.com/office/drawing/2014/main" id="{727F708D-9F49-E3BC-B605-2ED8C94C1E4E}"/>
                  </a:ext>
                </a:extLst>
              </p:cNvPr>
              <p:cNvSpPr/>
              <p:nvPr/>
            </p:nvSpPr>
            <p:spPr>
              <a:xfrm>
                <a:off x="5962390" y="3995795"/>
                <a:ext cx="1252603" cy="576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FTT:PRT</a:t>
                </a:r>
              </a:p>
            </p:txBody>
          </p:sp>
          <p:sp>
            <p:nvSpPr>
              <p:cNvPr id="17" name="Rectangle: Rounded Corners 16">
                <a:extLst>
                  <a:ext uri="{FF2B5EF4-FFF2-40B4-BE49-F238E27FC236}">
                    <a16:creationId xmlns:a16="http://schemas.microsoft.com/office/drawing/2014/main" id="{7CC03EAA-8F84-3E28-9495-A280A7C235AD}"/>
                  </a:ext>
                </a:extLst>
              </p:cNvPr>
              <p:cNvSpPr/>
              <p:nvPr/>
            </p:nvSpPr>
            <p:spPr>
              <a:xfrm>
                <a:off x="7330858" y="3995795"/>
                <a:ext cx="1252603" cy="5761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FTT:FRT</a:t>
                </a:r>
              </a:p>
            </p:txBody>
          </p:sp>
          <p:sp>
            <p:nvSpPr>
              <p:cNvPr id="18" name="Rectangle: Rounded Corners 17">
                <a:extLst>
                  <a:ext uri="{FF2B5EF4-FFF2-40B4-BE49-F238E27FC236}">
                    <a16:creationId xmlns:a16="http://schemas.microsoft.com/office/drawing/2014/main" id="{5B388EE6-45DE-9E34-F258-26CCB5453C76}"/>
                  </a:ext>
                </a:extLst>
              </p:cNvPr>
              <p:cNvSpPr/>
              <p:nvPr/>
            </p:nvSpPr>
            <p:spPr>
              <a:xfrm>
                <a:off x="4602272" y="3995795"/>
                <a:ext cx="1252603" cy="576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FTT:RH</a:t>
                </a:r>
              </a:p>
            </p:txBody>
          </p:sp>
          <p:sp>
            <p:nvSpPr>
              <p:cNvPr id="19" name="Rectangle: Rounded Corners 18">
                <a:extLst>
                  <a:ext uri="{FF2B5EF4-FFF2-40B4-BE49-F238E27FC236}">
                    <a16:creationId xmlns:a16="http://schemas.microsoft.com/office/drawing/2014/main" id="{F2B12B6A-544F-8216-5EBC-0B622EA4DE50}"/>
                  </a:ext>
                </a:extLst>
              </p:cNvPr>
              <p:cNvSpPr/>
              <p:nvPr/>
            </p:nvSpPr>
            <p:spPr>
              <a:xfrm>
                <a:off x="10067794" y="3995796"/>
                <a:ext cx="1252603" cy="5761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FTT:IH</a:t>
                </a:r>
              </a:p>
            </p:txBody>
          </p:sp>
          <p:sp>
            <p:nvSpPr>
              <p:cNvPr id="20" name="Rectangle: Rounded Corners 19">
                <a:extLst>
                  <a:ext uri="{FF2B5EF4-FFF2-40B4-BE49-F238E27FC236}">
                    <a16:creationId xmlns:a16="http://schemas.microsoft.com/office/drawing/2014/main" id="{BF76942E-4CA9-0D67-D6F9-27F291E406FE}"/>
                  </a:ext>
                </a:extLst>
              </p:cNvPr>
              <p:cNvSpPr/>
              <p:nvPr/>
            </p:nvSpPr>
            <p:spPr>
              <a:xfrm>
                <a:off x="8699326" y="3995796"/>
                <a:ext cx="1252603" cy="5761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FTT:S</a:t>
                </a:r>
              </a:p>
            </p:txBody>
          </p:sp>
          <p:sp>
            <p:nvSpPr>
              <p:cNvPr id="21" name="Rectangle: Rounded Corners 20">
                <a:extLst>
                  <a:ext uri="{FF2B5EF4-FFF2-40B4-BE49-F238E27FC236}">
                    <a16:creationId xmlns:a16="http://schemas.microsoft.com/office/drawing/2014/main" id="{FA085BC1-757D-C8C2-891B-ACDB834C4731}"/>
                  </a:ext>
                </a:extLst>
              </p:cNvPr>
              <p:cNvSpPr/>
              <p:nvPr/>
            </p:nvSpPr>
            <p:spPr>
              <a:xfrm>
                <a:off x="12796380" y="3995797"/>
                <a:ext cx="1252603" cy="5761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FTT:H2</a:t>
                </a:r>
              </a:p>
            </p:txBody>
          </p:sp>
          <p:sp>
            <p:nvSpPr>
              <p:cNvPr id="22" name="Rectangle: Rounded Corners 21">
                <a:extLst>
                  <a:ext uri="{FF2B5EF4-FFF2-40B4-BE49-F238E27FC236}">
                    <a16:creationId xmlns:a16="http://schemas.microsoft.com/office/drawing/2014/main" id="{20113C5F-56B7-A774-F202-185DEA8DD87A}"/>
                  </a:ext>
                </a:extLst>
              </p:cNvPr>
              <p:cNvSpPr/>
              <p:nvPr/>
            </p:nvSpPr>
            <p:spPr>
              <a:xfrm>
                <a:off x="14160673" y="3995796"/>
                <a:ext cx="1252603" cy="5761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t>FTT:Agri</a:t>
                </a:r>
                <a:endParaRPr lang="en-GB" dirty="0"/>
              </a:p>
            </p:txBody>
          </p:sp>
        </p:grpSp>
        <p:sp>
          <p:nvSpPr>
            <p:cNvPr id="84" name="TextBox 83">
              <a:extLst>
                <a:ext uri="{FF2B5EF4-FFF2-40B4-BE49-F238E27FC236}">
                  <a16:creationId xmlns:a16="http://schemas.microsoft.com/office/drawing/2014/main" id="{CA6C5588-5F6A-CA68-0022-AD221D3EDD2B}"/>
                </a:ext>
              </a:extLst>
            </p:cNvPr>
            <p:cNvSpPr txBox="1"/>
            <p:nvPr/>
          </p:nvSpPr>
          <p:spPr>
            <a:xfrm>
              <a:off x="3311192" y="6492019"/>
              <a:ext cx="934871" cy="830997"/>
            </a:xfrm>
            <a:prstGeom prst="rect">
              <a:avLst/>
            </a:prstGeom>
            <a:noFill/>
          </p:spPr>
          <p:txBody>
            <a:bodyPr wrap="none" rtlCol="0">
              <a:spAutoFit/>
            </a:bodyPr>
            <a:lstStyle/>
            <a:p>
              <a:r>
                <a:rPr lang="en-GB" sz="1200" dirty="0"/>
                <a:t>Electricity /</a:t>
              </a:r>
              <a:br>
                <a:rPr lang="en-GB" sz="1200" dirty="0"/>
              </a:br>
              <a:r>
                <a:rPr lang="en-GB" sz="1200" dirty="0"/>
                <a:t>Hydrogen /</a:t>
              </a:r>
              <a:br>
                <a:rPr lang="en-GB" sz="1200" dirty="0"/>
              </a:br>
              <a:r>
                <a:rPr lang="en-GB" sz="1200" dirty="0"/>
                <a:t>Biofuel</a:t>
              </a:r>
              <a:br>
                <a:rPr lang="en-GB" sz="1200" dirty="0"/>
              </a:br>
              <a:r>
                <a:rPr lang="en-GB" sz="1200" dirty="0"/>
                <a:t>prices</a:t>
              </a:r>
            </a:p>
          </p:txBody>
        </p:sp>
        <p:cxnSp>
          <p:nvCxnSpPr>
            <p:cNvPr id="164" name="Straight Arrow Connector 163">
              <a:extLst>
                <a:ext uri="{FF2B5EF4-FFF2-40B4-BE49-F238E27FC236}">
                  <a16:creationId xmlns:a16="http://schemas.microsoft.com/office/drawing/2014/main" id="{2D479842-19B5-8CAD-ED99-288C0B44FF68}"/>
                </a:ext>
              </a:extLst>
            </p:cNvPr>
            <p:cNvCxnSpPr/>
            <p:nvPr/>
          </p:nvCxnSpPr>
          <p:spPr>
            <a:xfrm>
              <a:off x="4451959" y="6504659"/>
              <a:ext cx="0" cy="832452"/>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65" name="Straight Arrow Connector 164">
              <a:extLst>
                <a:ext uri="{FF2B5EF4-FFF2-40B4-BE49-F238E27FC236}">
                  <a16:creationId xmlns:a16="http://schemas.microsoft.com/office/drawing/2014/main" id="{ABD24965-A024-07A7-4AAA-F927BBF76443}"/>
                </a:ext>
              </a:extLst>
            </p:cNvPr>
            <p:cNvCxnSpPr/>
            <p:nvPr/>
          </p:nvCxnSpPr>
          <p:spPr>
            <a:xfrm>
              <a:off x="8708721" y="6513528"/>
              <a:ext cx="0" cy="832452"/>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66" name="Straight Arrow Connector 165">
              <a:extLst>
                <a:ext uri="{FF2B5EF4-FFF2-40B4-BE49-F238E27FC236}">
                  <a16:creationId xmlns:a16="http://schemas.microsoft.com/office/drawing/2014/main" id="{F3750EA9-D176-A538-6729-1A3A801EDCF8}"/>
                </a:ext>
              </a:extLst>
            </p:cNvPr>
            <p:cNvCxnSpPr/>
            <p:nvPr/>
          </p:nvCxnSpPr>
          <p:spPr>
            <a:xfrm>
              <a:off x="5840783" y="6484172"/>
              <a:ext cx="0" cy="832452"/>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67" name="Straight Arrow Connector 166">
              <a:extLst>
                <a:ext uri="{FF2B5EF4-FFF2-40B4-BE49-F238E27FC236}">
                  <a16:creationId xmlns:a16="http://schemas.microsoft.com/office/drawing/2014/main" id="{261649F4-7CF8-3375-140A-8E8AD168BAFC}"/>
                </a:ext>
              </a:extLst>
            </p:cNvPr>
            <p:cNvCxnSpPr/>
            <p:nvPr/>
          </p:nvCxnSpPr>
          <p:spPr>
            <a:xfrm>
              <a:off x="7326684" y="6490564"/>
              <a:ext cx="0" cy="832452"/>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68" name="Straight Arrow Connector 167">
              <a:extLst>
                <a:ext uri="{FF2B5EF4-FFF2-40B4-BE49-F238E27FC236}">
                  <a16:creationId xmlns:a16="http://schemas.microsoft.com/office/drawing/2014/main" id="{78715ABA-668D-C915-E27B-0EA69EC3C90E}"/>
                </a:ext>
              </a:extLst>
            </p:cNvPr>
            <p:cNvCxnSpPr/>
            <p:nvPr/>
          </p:nvCxnSpPr>
          <p:spPr>
            <a:xfrm>
              <a:off x="10034396" y="6504659"/>
              <a:ext cx="0" cy="832452"/>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69" name="Straight Arrow Connector 168">
              <a:extLst>
                <a:ext uri="{FF2B5EF4-FFF2-40B4-BE49-F238E27FC236}">
                  <a16:creationId xmlns:a16="http://schemas.microsoft.com/office/drawing/2014/main" id="{A4F2FAA5-1BB2-7D7E-61F6-457594A27797}"/>
                </a:ext>
              </a:extLst>
            </p:cNvPr>
            <p:cNvCxnSpPr/>
            <p:nvPr/>
          </p:nvCxnSpPr>
          <p:spPr>
            <a:xfrm>
              <a:off x="11431045" y="6492133"/>
              <a:ext cx="0" cy="832452"/>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70" name="Straight Arrow Connector 169">
              <a:extLst>
                <a:ext uri="{FF2B5EF4-FFF2-40B4-BE49-F238E27FC236}">
                  <a16:creationId xmlns:a16="http://schemas.microsoft.com/office/drawing/2014/main" id="{9DBCD8C0-3B1F-03FB-AFDD-317289D2BEEF}"/>
                </a:ext>
              </a:extLst>
            </p:cNvPr>
            <p:cNvCxnSpPr/>
            <p:nvPr/>
          </p:nvCxnSpPr>
          <p:spPr>
            <a:xfrm>
              <a:off x="12923731" y="6490564"/>
              <a:ext cx="0" cy="832452"/>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grpSp>
          <p:nvGrpSpPr>
            <p:cNvPr id="177" name="Group 176">
              <a:extLst>
                <a:ext uri="{FF2B5EF4-FFF2-40B4-BE49-F238E27FC236}">
                  <a16:creationId xmlns:a16="http://schemas.microsoft.com/office/drawing/2014/main" id="{5FE8422F-A195-4B2B-1DCE-682E97978611}"/>
                </a:ext>
              </a:extLst>
            </p:cNvPr>
            <p:cNvGrpSpPr/>
            <p:nvPr/>
          </p:nvGrpSpPr>
          <p:grpSpPr>
            <a:xfrm>
              <a:off x="4288077" y="6388273"/>
              <a:ext cx="9722282" cy="948838"/>
              <a:chOff x="4350708" y="6137753"/>
              <a:chExt cx="9722282" cy="948838"/>
            </a:xfrm>
          </p:grpSpPr>
          <p:grpSp>
            <p:nvGrpSpPr>
              <p:cNvPr id="83" name="Group 82">
                <a:extLst>
                  <a:ext uri="{FF2B5EF4-FFF2-40B4-BE49-F238E27FC236}">
                    <a16:creationId xmlns:a16="http://schemas.microsoft.com/office/drawing/2014/main" id="{59D65E20-083E-D07D-4928-7FAB82047EA9}"/>
                  </a:ext>
                </a:extLst>
              </p:cNvPr>
              <p:cNvGrpSpPr/>
              <p:nvPr/>
            </p:nvGrpSpPr>
            <p:grpSpPr>
              <a:xfrm>
                <a:off x="4350708" y="6137753"/>
                <a:ext cx="9722282" cy="497385"/>
                <a:chOff x="4350708" y="6137753"/>
                <a:chExt cx="9722282" cy="497385"/>
              </a:xfrm>
            </p:grpSpPr>
            <p:cxnSp>
              <p:nvCxnSpPr>
                <p:cNvPr id="47" name="Straight Connector 46">
                  <a:extLst>
                    <a:ext uri="{FF2B5EF4-FFF2-40B4-BE49-F238E27FC236}">
                      <a16:creationId xmlns:a16="http://schemas.microsoft.com/office/drawing/2014/main" id="{3DC4CCF0-70D3-4164-0D62-2BCF4910B27A}"/>
                    </a:ext>
                  </a:extLst>
                </p:cNvPr>
                <p:cNvCxnSpPr>
                  <a:cxnSpLocks/>
                </p:cNvCxnSpPr>
                <p:nvPr/>
              </p:nvCxnSpPr>
              <p:spPr>
                <a:xfrm>
                  <a:off x="4350708" y="6628356"/>
                  <a:ext cx="972228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382D495B-7526-B5E1-B9B1-70143B5A5485}"/>
                    </a:ext>
                  </a:extLst>
                </p:cNvPr>
                <p:cNvCxnSpPr>
                  <a:cxnSpLocks/>
                </p:cNvCxnSpPr>
                <p:nvPr/>
              </p:nvCxnSpPr>
              <p:spPr>
                <a:xfrm flipV="1">
                  <a:off x="4350708" y="6247357"/>
                  <a:ext cx="0" cy="3809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F04F1700-A439-486E-1363-D51956B79052}"/>
                    </a:ext>
                  </a:extLst>
                </p:cNvPr>
                <p:cNvCxnSpPr>
                  <a:cxnSpLocks/>
                </p:cNvCxnSpPr>
                <p:nvPr/>
              </p:nvCxnSpPr>
              <p:spPr>
                <a:xfrm flipV="1">
                  <a:off x="5742141" y="6247356"/>
                  <a:ext cx="0" cy="3809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D8F4F58B-9565-BB47-D962-F3E8559FB53A}"/>
                    </a:ext>
                  </a:extLst>
                </p:cNvPr>
                <p:cNvCxnSpPr>
                  <a:cxnSpLocks/>
                </p:cNvCxnSpPr>
                <p:nvPr/>
              </p:nvCxnSpPr>
              <p:spPr>
                <a:xfrm flipV="1">
                  <a:off x="7243176" y="6247356"/>
                  <a:ext cx="0" cy="3809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4" name="Straight Arrow Connector 53">
                  <a:extLst>
                    <a:ext uri="{FF2B5EF4-FFF2-40B4-BE49-F238E27FC236}">
                      <a16:creationId xmlns:a16="http://schemas.microsoft.com/office/drawing/2014/main" id="{6CADDE78-F2B7-DED5-7F35-BF6BAFEDECF9}"/>
                    </a:ext>
                  </a:extLst>
                </p:cNvPr>
                <p:cNvCxnSpPr>
                  <a:cxnSpLocks/>
                </p:cNvCxnSpPr>
                <p:nvPr/>
              </p:nvCxnSpPr>
              <p:spPr>
                <a:xfrm flipV="1">
                  <a:off x="8611644" y="6236395"/>
                  <a:ext cx="0" cy="3809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5CCCF4E3-82E1-C5F8-EEA9-8C01BAF6E8F1}"/>
                    </a:ext>
                  </a:extLst>
                </p:cNvPr>
                <p:cNvCxnSpPr>
                  <a:cxnSpLocks/>
                </p:cNvCxnSpPr>
                <p:nvPr/>
              </p:nvCxnSpPr>
              <p:spPr>
                <a:xfrm flipV="1">
                  <a:off x="9950885" y="6252051"/>
                  <a:ext cx="0" cy="3809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C2313542-F17D-73B9-EEBB-460ADD5559E1}"/>
                    </a:ext>
                  </a:extLst>
                </p:cNvPr>
                <p:cNvCxnSpPr>
                  <a:cxnSpLocks/>
                </p:cNvCxnSpPr>
                <p:nvPr/>
              </p:nvCxnSpPr>
              <p:spPr>
                <a:xfrm flipV="1">
                  <a:off x="11344404" y="6254139"/>
                  <a:ext cx="0" cy="3809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EF2B21CC-9EB9-2D8E-D555-5A0FFBDA77FF}"/>
                    </a:ext>
                  </a:extLst>
                </p:cNvPr>
                <p:cNvCxnSpPr>
                  <a:cxnSpLocks/>
                </p:cNvCxnSpPr>
                <p:nvPr/>
              </p:nvCxnSpPr>
              <p:spPr>
                <a:xfrm flipV="1">
                  <a:off x="14072990" y="6254139"/>
                  <a:ext cx="0" cy="3809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Straight Arrow Connector 57">
                  <a:extLst>
                    <a:ext uri="{FF2B5EF4-FFF2-40B4-BE49-F238E27FC236}">
                      <a16:creationId xmlns:a16="http://schemas.microsoft.com/office/drawing/2014/main" id="{9D0BBAF9-64F8-F3F5-E335-2E6377BCBD23}"/>
                    </a:ext>
                  </a:extLst>
                </p:cNvPr>
                <p:cNvCxnSpPr>
                  <a:cxnSpLocks/>
                </p:cNvCxnSpPr>
                <p:nvPr/>
              </p:nvCxnSpPr>
              <p:spPr>
                <a:xfrm>
                  <a:off x="11157298" y="6137753"/>
                  <a:ext cx="0" cy="4775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160" name="Straight Arrow Connector 159">
                <a:extLst>
                  <a:ext uri="{FF2B5EF4-FFF2-40B4-BE49-F238E27FC236}">
                    <a16:creationId xmlns:a16="http://schemas.microsoft.com/office/drawing/2014/main" id="{4B9ECF75-472C-CCBE-7012-71D9A7301347}"/>
                  </a:ext>
                </a:extLst>
              </p:cNvPr>
              <p:cNvCxnSpPr>
                <a:cxnSpLocks/>
              </p:cNvCxnSpPr>
              <p:nvPr/>
            </p:nvCxnSpPr>
            <p:spPr>
              <a:xfrm>
                <a:off x="8611644" y="6625953"/>
                <a:ext cx="0" cy="4606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1" name="Straight Arrow Connector 170">
                <a:extLst>
                  <a:ext uri="{FF2B5EF4-FFF2-40B4-BE49-F238E27FC236}">
                    <a16:creationId xmlns:a16="http://schemas.microsoft.com/office/drawing/2014/main" id="{63AD9160-0381-88E8-19D1-8107DA6D9412}"/>
                  </a:ext>
                </a:extLst>
              </p:cNvPr>
              <p:cNvCxnSpPr>
                <a:cxnSpLocks/>
              </p:cNvCxnSpPr>
              <p:nvPr/>
            </p:nvCxnSpPr>
            <p:spPr>
              <a:xfrm flipV="1">
                <a:off x="12849615" y="6244611"/>
                <a:ext cx="0" cy="3809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2" name="Straight Arrow Connector 171">
                <a:extLst>
                  <a:ext uri="{FF2B5EF4-FFF2-40B4-BE49-F238E27FC236}">
                    <a16:creationId xmlns:a16="http://schemas.microsoft.com/office/drawing/2014/main" id="{9EA41BED-2E61-3564-E996-15047402B49C}"/>
                  </a:ext>
                </a:extLst>
              </p:cNvPr>
              <p:cNvCxnSpPr>
                <a:cxnSpLocks/>
              </p:cNvCxnSpPr>
              <p:nvPr/>
            </p:nvCxnSpPr>
            <p:spPr>
              <a:xfrm>
                <a:off x="12702178" y="6140625"/>
                <a:ext cx="0" cy="4775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3" name="Straight Arrow Connector 172">
                <a:extLst>
                  <a:ext uri="{FF2B5EF4-FFF2-40B4-BE49-F238E27FC236}">
                    <a16:creationId xmlns:a16="http://schemas.microsoft.com/office/drawing/2014/main" id="{E25D2026-28D7-C9BB-DB2F-8240ACDC4605}"/>
                  </a:ext>
                </a:extLst>
              </p:cNvPr>
              <p:cNvCxnSpPr>
                <a:cxnSpLocks/>
              </p:cNvCxnSpPr>
              <p:nvPr/>
            </p:nvCxnSpPr>
            <p:spPr>
              <a:xfrm>
                <a:off x="13894238" y="6155491"/>
                <a:ext cx="0" cy="4775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209" name="Straight Arrow Connector 208">
              <a:extLst>
                <a:ext uri="{FF2B5EF4-FFF2-40B4-BE49-F238E27FC236}">
                  <a16:creationId xmlns:a16="http://schemas.microsoft.com/office/drawing/2014/main" id="{33E13481-F4DB-5AA5-0D71-C8C4BD54268B}"/>
                </a:ext>
              </a:extLst>
            </p:cNvPr>
            <p:cNvCxnSpPr>
              <a:cxnSpLocks/>
            </p:cNvCxnSpPr>
            <p:nvPr/>
          </p:nvCxnSpPr>
          <p:spPr>
            <a:xfrm flipV="1">
              <a:off x="4451959" y="3384997"/>
              <a:ext cx="3623674" cy="1562783"/>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10" name="Straight Arrow Connector 209">
              <a:extLst>
                <a:ext uri="{FF2B5EF4-FFF2-40B4-BE49-F238E27FC236}">
                  <a16:creationId xmlns:a16="http://schemas.microsoft.com/office/drawing/2014/main" id="{3970C4C4-0448-B03E-1AFD-EC43722EAD9C}"/>
                </a:ext>
              </a:extLst>
            </p:cNvPr>
            <p:cNvCxnSpPr>
              <a:cxnSpLocks/>
            </p:cNvCxnSpPr>
            <p:nvPr/>
          </p:nvCxnSpPr>
          <p:spPr>
            <a:xfrm flipV="1">
              <a:off x="5812077" y="3433950"/>
              <a:ext cx="2564143" cy="1541207"/>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12" name="Straight Arrow Connector 211">
              <a:extLst>
                <a:ext uri="{FF2B5EF4-FFF2-40B4-BE49-F238E27FC236}">
                  <a16:creationId xmlns:a16="http://schemas.microsoft.com/office/drawing/2014/main" id="{64F20965-4BC6-5F4C-E2A1-56666E7DBA0C}"/>
                </a:ext>
              </a:extLst>
            </p:cNvPr>
            <p:cNvCxnSpPr>
              <a:cxnSpLocks/>
            </p:cNvCxnSpPr>
            <p:nvPr/>
          </p:nvCxnSpPr>
          <p:spPr>
            <a:xfrm flipV="1">
              <a:off x="7151318" y="3407698"/>
              <a:ext cx="1573061" cy="155681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14" name="Straight Arrow Connector 213">
              <a:extLst>
                <a:ext uri="{FF2B5EF4-FFF2-40B4-BE49-F238E27FC236}">
                  <a16:creationId xmlns:a16="http://schemas.microsoft.com/office/drawing/2014/main" id="{641CBA52-03DB-DE22-9770-FC48076A7650}"/>
                </a:ext>
              </a:extLst>
            </p:cNvPr>
            <p:cNvCxnSpPr>
              <a:cxnSpLocks/>
            </p:cNvCxnSpPr>
            <p:nvPr/>
          </p:nvCxnSpPr>
          <p:spPr>
            <a:xfrm flipV="1">
              <a:off x="8504130" y="3433950"/>
              <a:ext cx="410227" cy="1508505"/>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16" name="Straight Arrow Connector 215">
              <a:extLst>
                <a:ext uri="{FF2B5EF4-FFF2-40B4-BE49-F238E27FC236}">
                  <a16:creationId xmlns:a16="http://schemas.microsoft.com/office/drawing/2014/main" id="{FFF7DDA6-FA47-BA65-F609-61A71FB7A80D}"/>
                </a:ext>
              </a:extLst>
            </p:cNvPr>
            <p:cNvCxnSpPr>
              <a:cxnSpLocks/>
            </p:cNvCxnSpPr>
            <p:nvPr/>
          </p:nvCxnSpPr>
          <p:spPr>
            <a:xfrm flipH="1" flipV="1">
              <a:off x="9256737" y="3449606"/>
              <a:ext cx="600205" cy="1495801"/>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18" name="Straight Arrow Connector 217">
              <a:extLst>
                <a:ext uri="{FF2B5EF4-FFF2-40B4-BE49-F238E27FC236}">
                  <a16:creationId xmlns:a16="http://schemas.microsoft.com/office/drawing/2014/main" id="{156B311C-1DE8-9CE3-0358-79A97D5BE85F}"/>
                </a:ext>
              </a:extLst>
            </p:cNvPr>
            <p:cNvCxnSpPr>
              <a:cxnSpLocks/>
            </p:cNvCxnSpPr>
            <p:nvPr/>
          </p:nvCxnSpPr>
          <p:spPr>
            <a:xfrm flipH="1" flipV="1">
              <a:off x="9687712" y="3392776"/>
              <a:ext cx="1517863" cy="1579014"/>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20" name="Straight Arrow Connector 219">
              <a:extLst>
                <a:ext uri="{FF2B5EF4-FFF2-40B4-BE49-F238E27FC236}">
                  <a16:creationId xmlns:a16="http://schemas.microsoft.com/office/drawing/2014/main" id="{15390333-8387-4FB8-86E9-9BCF5D6C4D93}"/>
                </a:ext>
              </a:extLst>
            </p:cNvPr>
            <p:cNvCxnSpPr>
              <a:cxnSpLocks/>
            </p:cNvCxnSpPr>
            <p:nvPr/>
          </p:nvCxnSpPr>
          <p:spPr>
            <a:xfrm flipH="1" flipV="1">
              <a:off x="10077191" y="3410514"/>
              <a:ext cx="2449062" cy="1571449"/>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23" name="Straight Arrow Connector 222">
              <a:extLst>
                <a:ext uri="{FF2B5EF4-FFF2-40B4-BE49-F238E27FC236}">
                  <a16:creationId xmlns:a16="http://schemas.microsoft.com/office/drawing/2014/main" id="{C2157CF9-74B8-CC6A-DFEC-C689B873B822}"/>
                </a:ext>
              </a:extLst>
            </p:cNvPr>
            <p:cNvCxnSpPr>
              <a:cxnSpLocks/>
            </p:cNvCxnSpPr>
            <p:nvPr/>
          </p:nvCxnSpPr>
          <p:spPr>
            <a:xfrm flipH="1" flipV="1">
              <a:off x="10434181" y="3359938"/>
              <a:ext cx="3467850" cy="160457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227" name="Connector: Elbow 226">
              <a:extLst>
                <a:ext uri="{FF2B5EF4-FFF2-40B4-BE49-F238E27FC236}">
                  <a16:creationId xmlns:a16="http://schemas.microsoft.com/office/drawing/2014/main" id="{FD6A24A2-9B0B-595E-F0CD-BBEEFC7541F6}"/>
                </a:ext>
              </a:extLst>
            </p:cNvPr>
            <p:cNvCxnSpPr>
              <a:cxnSpLocks/>
              <a:stCxn id="11" idx="0"/>
              <a:endCxn id="12" idx="1"/>
            </p:cNvCxnSpPr>
            <p:nvPr/>
          </p:nvCxnSpPr>
          <p:spPr>
            <a:xfrm rot="5400000" flipH="1" flipV="1">
              <a:off x="4602861" y="325377"/>
              <a:ext cx="502172" cy="5149239"/>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1" name="Connector: Elbow 230">
              <a:extLst>
                <a:ext uri="{FF2B5EF4-FFF2-40B4-BE49-F238E27FC236}">
                  <a16:creationId xmlns:a16="http://schemas.microsoft.com/office/drawing/2014/main" id="{045FFB1A-DB05-DB9C-CE32-982E065BFC38}"/>
                </a:ext>
              </a:extLst>
            </p:cNvPr>
            <p:cNvCxnSpPr>
              <a:cxnSpLocks/>
              <a:stCxn id="11" idx="3"/>
            </p:cNvCxnSpPr>
            <p:nvPr/>
          </p:nvCxnSpPr>
          <p:spPr>
            <a:xfrm>
              <a:off x="3782339" y="3952747"/>
              <a:ext cx="600205" cy="82740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4" name="Connector: Elbow 233">
              <a:extLst>
                <a:ext uri="{FF2B5EF4-FFF2-40B4-BE49-F238E27FC236}">
                  <a16:creationId xmlns:a16="http://schemas.microsoft.com/office/drawing/2014/main" id="{C085F1B9-C066-832B-1DF0-E36038CD6B2F}"/>
                </a:ext>
              </a:extLst>
            </p:cNvPr>
            <p:cNvCxnSpPr>
              <a:cxnSpLocks/>
              <a:stCxn id="11" idx="3"/>
            </p:cNvCxnSpPr>
            <p:nvPr/>
          </p:nvCxnSpPr>
          <p:spPr>
            <a:xfrm>
              <a:off x="3782339" y="3952747"/>
              <a:ext cx="1897171" cy="798710"/>
            </a:xfrm>
            <a:prstGeom prst="bentConnector3">
              <a:avLst>
                <a:gd name="adj1" fmla="val 100179"/>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8" name="Connector: Elbow 237">
              <a:extLst>
                <a:ext uri="{FF2B5EF4-FFF2-40B4-BE49-F238E27FC236}">
                  <a16:creationId xmlns:a16="http://schemas.microsoft.com/office/drawing/2014/main" id="{55232C06-FEAD-0DDA-0D6C-157035713A3B}"/>
                </a:ext>
              </a:extLst>
            </p:cNvPr>
            <p:cNvCxnSpPr>
              <a:cxnSpLocks/>
              <a:stCxn id="11" idx="3"/>
            </p:cNvCxnSpPr>
            <p:nvPr/>
          </p:nvCxnSpPr>
          <p:spPr>
            <a:xfrm>
              <a:off x="3782339" y="3952747"/>
              <a:ext cx="3368979" cy="776994"/>
            </a:xfrm>
            <a:prstGeom prst="bentConnector3">
              <a:avLst>
                <a:gd name="adj1" fmla="val 10019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3" name="Connector: Elbow 242">
              <a:extLst>
                <a:ext uri="{FF2B5EF4-FFF2-40B4-BE49-F238E27FC236}">
                  <a16:creationId xmlns:a16="http://schemas.microsoft.com/office/drawing/2014/main" id="{1D4D07C0-290F-A12C-288F-0B71CFDEDADB}"/>
                </a:ext>
              </a:extLst>
            </p:cNvPr>
            <p:cNvCxnSpPr>
              <a:cxnSpLocks/>
              <a:stCxn id="11" idx="3"/>
            </p:cNvCxnSpPr>
            <p:nvPr/>
          </p:nvCxnSpPr>
          <p:spPr>
            <a:xfrm>
              <a:off x="3782339" y="3952747"/>
              <a:ext cx="4721791" cy="749210"/>
            </a:xfrm>
            <a:prstGeom prst="bentConnector3">
              <a:avLst>
                <a:gd name="adj1" fmla="val 9987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7" name="Connector: Elbow 246">
              <a:extLst>
                <a:ext uri="{FF2B5EF4-FFF2-40B4-BE49-F238E27FC236}">
                  <a16:creationId xmlns:a16="http://schemas.microsoft.com/office/drawing/2014/main" id="{A661DEF0-51AC-D02E-A153-09DCD0A7A1D7}"/>
                </a:ext>
              </a:extLst>
            </p:cNvPr>
            <p:cNvCxnSpPr>
              <a:cxnSpLocks/>
              <a:stCxn id="11" idx="3"/>
            </p:cNvCxnSpPr>
            <p:nvPr/>
          </p:nvCxnSpPr>
          <p:spPr>
            <a:xfrm>
              <a:off x="3782339" y="3952747"/>
              <a:ext cx="6135142" cy="709380"/>
            </a:xfrm>
            <a:prstGeom prst="bentConnector3">
              <a:avLst>
                <a:gd name="adj1" fmla="val 100225"/>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3" name="Connector: Elbow 252">
              <a:extLst>
                <a:ext uri="{FF2B5EF4-FFF2-40B4-BE49-F238E27FC236}">
                  <a16:creationId xmlns:a16="http://schemas.microsoft.com/office/drawing/2014/main" id="{B5C6AE30-3272-20CA-5231-E1382462DD01}"/>
                </a:ext>
              </a:extLst>
            </p:cNvPr>
            <p:cNvCxnSpPr>
              <a:cxnSpLocks/>
              <a:stCxn id="11" idx="3"/>
            </p:cNvCxnSpPr>
            <p:nvPr/>
          </p:nvCxnSpPr>
          <p:spPr>
            <a:xfrm>
              <a:off x="3782339" y="3952747"/>
              <a:ext cx="7423236" cy="655980"/>
            </a:xfrm>
            <a:prstGeom prst="bentConnector3">
              <a:avLst>
                <a:gd name="adj1" fmla="val 99947"/>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7" name="Connector: Elbow 256">
              <a:extLst>
                <a:ext uri="{FF2B5EF4-FFF2-40B4-BE49-F238E27FC236}">
                  <a16:creationId xmlns:a16="http://schemas.microsoft.com/office/drawing/2014/main" id="{5B8F763B-45B2-FEE2-58AA-ACDC78701B99}"/>
                </a:ext>
              </a:extLst>
            </p:cNvPr>
            <p:cNvCxnSpPr>
              <a:cxnSpLocks/>
              <a:stCxn id="11" idx="3"/>
            </p:cNvCxnSpPr>
            <p:nvPr/>
          </p:nvCxnSpPr>
          <p:spPr>
            <a:xfrm>
              <a:off x="3782339" y="3952747"/>
              <a:ext cx="8863728" cy="646663"/>
            </a:xfrm>
            <a:prstGeom prst="bentConnector3">
              <a:avLst>
                <a:gd name="adj1" fmla="val 100027"/>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1" name="Connector: Elbow 260">
              <a:extLst>
                <a:ext uri="{FF2B5EF4-FFF2-40B4-BE49-F238E27FC236}">
                  <a16:creationId xmlns:a16="http://schemas.microsoft.com/office/drawing/2014/main" id="{768A36AD-EE01-59FE-0E1C-75981249AFE6}"/>
                </a:ext>
              </a:extLst>
            </p:cNvPr>
            <p:cNvCxnSpPr>
              <a:cxnSpLocks/>
              <a:stCxn id="11" idx="3"/>
            </p:cNvCxnSpPr>
            <p:nvPr/>
          </p:nvCxnSpPr>
          <p:spPr>
            <a:xfrm>
              <a:off x="3782339" y="3952747"/>
              <a:ext cx="10049268" cy="644420"/>
            </a:xfrm>
            <a:prstGeom prst="bentConnector3">
              <a:avLst>
                <a:gd name="adj1" fmla="val 9998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5" name="Connector: Elbow 264">
              <a:extLst>
                <a:ext uri="{FF2B5EF4-FFF2-40B4-BE49-F238E27FC236}">
                  <a16:creationId xmlns:a16="http://schemas.microsoft.com/office/drawing/2014/main" id="{7F277589-FFE1-F169-34CA-89BD2B2521C7}"/>
                </a:ext>
              </a:extLst>
            </p:cNvPr>
            <p:cNvCxnSpPr>
              <a:cxnSpLocks/>
              <a:stCxn id="11" idx="2"/>
              <a:endCxn id="13" idx="1"/>
            </p:cNvCxnSpPr>
            <p:nvPr/>
          </p:nvCxnSpPr>
          <p:spPr>
            <a:xfrm rot="16200000" flipH="1">
              <a:off x="1270663" y="5763077"/>
              <a:ext cx="3464497" cy="1447166"/>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270" name="Rectangle: Rounded Corners 269">
              <a:extLst>
                <a:ext uri="{FF2B5EF4-FFF2-40B4-BE49-F238E27FC236}">
                  <a16:creationId xmlns:a16="http://schemas.microsoft.com/office/drawing/2014/main" id="{2340AF9C-FD3A-7B59-F010-B1F70A464D50}"/>
                </a:ext>
              </a:extLst>
            </p:cNvPr>
            <p:cNvSpPr/>
            <p:nvPr/>
          </p:nvSpPr>
          <p:spPr>
            <a:xfrm>
              <a:off x="14968861" y="5636704"/>
              <a:ext cx="1252603" cy="57619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Land-use</a:t>
              </a:r>
            </a:p>
          </p:txBody>
        </p:sp>
        <p:sp>
          <p:nvSpPr>
            <p:cNvPr id="271" name="Rectangle: Rounded Corners 270">
              <a:extLst>
                <a:ext uri="{FF2B5EF4-FFF2-40B4-BE49-F238E27FC236}">
                  <a16:creationId xmlns:a16="http://schemas.microsoft.com/office/drawing/2014/main" id="{5E6BAAC6-4F27-FDA7-100A-27048C3A295D}"/>
                </a:ext>
              </a:extLst>
            </p:cNvPr>
            <p:cNvSpPr/>
            <p:nvPr/>
          </p:nvSpPr>
          <p:spPr>
            <a:xfrm>
              <a:off x="14838121" y="6781378"/>
              <a:ext cx="1514084" cy="57619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GHG emissions</a:t>
              </a:r>
            </a:p>
          </p:txBody>
        </p:sp>
        <p:cxnSp>
          <p:nvCxnSpPr>
            <p:cNvPr id="287" name="Straight Arrow Connector 286">
              <a:extLst>
                <a:ext uri="{FF2B5EF4-FFF2-40B4-BE49-F238E27FC236}">
                  <a16:creationId xmlns:a16="http://schemas.microsoft.com/office/drawing/2014/main" id="{233C61F6-77DA-2112-B93B-4F19EA59F30B}"/>
                </a:ext>
              </a:extLst>
            </p:cNvPr>
            <p:cNvCxnSpPr/>
            <p:nvPr/>
          </p:nvCxnSpPr>
          <p:spPr>
            <a:xfrm>
              <a:off x="14153369" y="6469432"/>
              <a:ext cx="0" cy="832452"/>
            </a:xfrm>
            <a:prstGeom prst="straightConnector1">
              <a:avLst/>
            </a:prstGeom>
            <a:ln>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292" name="Connector: Elbow 291">
              <a:extLst>
                <a:ext uri="{FF2B5EF4-FFF2-40B4-BE49-F238E27FC236}">
                  <a16:creationId xmlns:a16="http://schemas.microsoft.com/office/drawing/2014/main" id="{EA599235-06A8-6085-13A9-E2E2031ACF9C}"/>
                </a:ext>
              </a:extLst>
            </p:cNvPr>
            <p:cNvCxnSpPr>
              <a:cxnSpLocks/>
              <a:stCxn id="13" idx="3"/>
              <a:endCxn id="271" idx="2"/>
            </p:cNvCxnSpPr>
            <p:nvPr/>
          </p:nvCxnSpPr>
          <p:spPr>
            <a:xfrm flipV="1">
              <a:off x="14684680" y="7357575"/>
              <a:ext cx="910483" cy="86133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99" name="Straight Arrow Connector 298">
              <a:extLst>
                <a:ext uri="{FF2B5EF4-FFF2-40B4-BE49-F238E27FC236}">
                  <a16:creationId xmlns:a16="http://schemas.microsoft.com/office/drawing/2014/main" id="{6350C5E4-D015-4937-6395-AD90CA153991}"/>
                </a:ext>
              </a:extLst>
            </p:cNvPr>
            <p:cNvCxnSpPr>
              <a:stCxn id="22" idx="3"/>
              <a:endCxn id="270" idx="1"/>
            </p:cNvCxnSpPr>
            <p:nvPr/>
          </p:nvCxnSpPr>
          <p:spPr>
            <a:xfrm flipV="1">
              <a:off x="14636662" y="5924803"/>
              <a:ext cx="332199"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0" name="Straight Arrow Connector 299">
              <a:extLst>
                <a:ext uri="{FF2B5EF4-FFF2-40B4-BE49-F238E27FC236}">
                  <a16:creationId xmlns:a16="http://schemas.microsoft.com/office/drawing/2014/main" id="{6D02A063-EAFC-1C52-AB43-E6DE64960172}"/>
                </a:ext>
              </a:extLst>
            </p:cNvPr>
            <p:cNvCxnSpPr>
              <a:cxnSpLocks/>
              <a:stCxn id="270" idx="2"/>
              <a:endCxn id="271" idx="0"/>
            </p:cNvCxnSpPr>
            <p:nvPr/>
          </p:nvCxnSpPr>
          <p:spPr>
            <a:xfrm>
              <a:off x="15595163" y="6212901"/>
              <a:ext cx="0" cy="5684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9" name="Rectangle: Rounded Corners 308">
              <a:extLst>
                <a:ext uri="{FF2B5EF4-FFF2-40B4-BE49-F238E27FC236}">
                  <a16:creationId xmlns:a16="http://schemas.microsoft.com/office/drawing/2014/main" id="{307CCD0A-D408-5DE6-EEA1-ABD0557209D6}"/>
                </a:ext>
              </a:extLst>
            </p:cNvPr>
            <p:cNvSpPr/>
            <p:nvPr/>
          </p:nvSpPr>
          <p:spPr>
            <a:xfrm>
              <a:off x="16920048" y="6781377"/>
              <a:ext cx="1252603" cy="57619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Global warming</a:t>
              </a:r>
            </a:p>
          </p:txBody>
        </p:sp>
        <p:sp>
          <p:nvSpPr>
            <p:cNvPr id="310" name="Rectangle: Rounded Corners 309">
              <a:extLst>
                <a:ext uri="{FF2B5EF4-FFF2-40B4-BE49-F238E27FC236}">
                  <a16:creationId xmlns:a16="http://schemas.microsoft.com/office/drawing/2014/main" id="{878CA59D-CB2D-BF5D-3040-158DAC7CD8E1}"/>
                </a:ext>
              </a:extLst>
            </p:cNvPr>
            <p:cNvSpPr/>
            <p:nvPr/>
          </p:nvSpPr>
          <p:spPr>
            <a:xfrm>
              <a:off x="16926198" y="5636704"/>
              <a:ext cx="1252603" cy="57619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Climate impacts</a:t>
              </a:r>
            </a:p>
          </p:txBody>
        </p:sp>
        <p:sp>
          <p:nvSpPr>
            <p:cNvPr id="311" name="Rectangle: Rounded Corners 310">
              <a:extLst>
                <a:ext uri="{FF2B5EF4-FFF2-40B4-BE49-F238E27FC236}">
                  <a16:creationId xmlns:a16="http://schemas.microsoft.com/office/drawing/2014/main" id="{B25BAFFB-0730-3974-08E4-096D81CF04C8}"/>
                </a:ext>
              </a:extLst>
            </p:cNvPr>
            <p:cNvSpPr/>
            <p:nvPr/>
          </p:nvSpPr>
          <p:spPr>
            <a:xfrm>
              <a:off x="14854306" y="4487271"/>
              <a:ext cx="1447166" cy="57619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Land productivity</a:t>
              </a:r>
            </a:p>
          </p:txBody>
        </p:sp>
        <p:cxnSp>
          <p:nvCxnSpPr>
            <p:cNvPr id="312" name="Straight Arrow Connector 311">
              <a:extLst>
                <a:ext uri="{FF2B5EF4-FFF2-40B4-BE49-F238E27FC236}">
                  <a16:creationId xmlns:a16="http://schemas.microsoft.com/office/drawing/2014/main" id="{87044F01-C954-76C0-0711-BD6B06F03B6F}"/>
                </a:ext>
              </a:extLst>
            </p:cNvPr>
            <p:cNvCxnSpPr>
              <a:cxnSpLocks/>
              <a:stCxn id="271" idx="3"/>
              <a:endCxn id="309" idx="1"/>
            </p:cNvCxnSpPr>
            <p:nvPr/>
          </p:nvCxnSpPr>
          <p:spPr>
            <a:xfrm flipV="1">
              <a:off x="16352205" y="7069476"/>
              <a:ext cx="567843"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5" name="Straight Arrow Connector 314">
              <a:extLst>
                <a:ext uri="{FF2B5EF4-FFF2-40B4-BE49-F238E27FC236}">
                  <a16:creationId xmlns:a16="http://schemas.microsoft.com/office/drawing/2014/main" id="{E607A263-15C9-E36E-5422-EB78F4E9C825}"/>
                </a:ext>
              </a:extLst>
            </p:cNvPr>
            <p:cNvCxnSpPr>
              <a:cxnSpLocks/>
              <a:stCxn id="309" idx="0"/>
              <a:endCxn id="310" idx="2"/>
            </p:cNvCxnSpPr>
            <p:nvPr/>
          </p:nvCxnSpPr>
          <p:spPr>
            <a:xfrm flipV="1">
              <a:off x="17546350" y="6212901"/>
              <a:ext cx="6150" cy="56847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8" name="Straight Arrow Connector 317">
              <a:extLst>
                <a:ext uri="{FF2B5EF4-FFF2-40B4-BE49-F238E27FC236}">
                  <a16:creationId xmlns:a16="http://schemas.microsoft.com/office/drawing/2014/main" id="{A896F755-F9F0-7A04-0170-63DBB2EF981F}"/>
                </a:ext>
              </a:extLst>
            </p:cNvPr>
            <p:cNvCxnSpPr>
              <a:cxnSpLocks/>
              <a:stCxn id="310" idx="0"/>
              <a:endCxn id="311" idx="2"/>
            </p:cNvCxnSpPr>
            <p:nvPr/>
          </p:nvCxnSpPr>
          <p:spPr>
            <a:xfrm flipH="1" flipV="1">
              <a:off x="15577889" y="5063468"/>
              <a:ext cx="1974611" cy="5732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21" name="Straight Arrow Connector 320">
              <a:extLst>
                <a:ext uri="{FF2B5EF4-FFF2-40B4-BE49-F238E27FC236}">
                  <a16:creationId xmlns:a16="http://schemas.microsoft.com/office/drawing/2014/main" id="{8F92CA00-CF60-14B2-6434-E22BF2B049DB}"/>
                </a:ext>
              </a:extLst>
            </p:cNvPr>
            <p:cNvCxnSpPr>
              <a:cxnSpLocks/>
              <a:stCxn id="311" idx="2"/>
            </p:cNvCxnSpPr>
            <p:nvPr/>
          </p:nvCxnSpPr>
          <p:spPr>
            <a:xfrm flipH="1">
              <a:off x="14764690" y="5063468"/>
              <a:ext cx="813199" cy="50448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pSp>
          <p:nvGrpSpPr>
            <p:cNvPr id="355" name="Group 354">
              <a:extLst>
                <a:ext uri="{FF2B5EF4-FFF2-40B4-BE49-F238E27FC236}">
                  <a16:creationId xmlns:a16="http://schemas.microsoft.com/office/drawing/2014/main" id="{B34E9C8F-5AC6-6A89-3D65-1B6383E43247}"/>
                </a:ext>
              </a:extLst>
            </p:cNvPr>
            <p:cNvGrpSpPr/>
            <p:nvPr/>
          </p:nvGrpSpPr>
          <p:grpSpPr>
            <a:xfrm>
              <a:off x="11782596" y="2214117"/>
              <a:ext cx="4332304" cy="1109285"/>
              <a:chOff x="11782596" y="1963597"/>
              <a:chExt cx="4332304" cy="1109285"/>
            </a:xfrm>
          </p:grpSpPr>
          <p:cxnSp>
            <p:nvCxnSpPr>
              <p:cNvPr id="345" name="Straight Connector 344">
                <a:extLst>
                  <a:ext uri="{FF2B5EF4-FFF2-40B4-BE49-F238E27FC236}">
                    <a16:creationId xmlns:a16="http://schemas.microsoft.com/office/drawing/2014/main" id="{0C790E44-1E65-C567-46AA-EC2619723197}"/>
                  </a:ext>
                </a:extLst>
              </p:cNvPr>
              <p:cNvCxnSpPr/>
              <p:nvPr/>
            </p:nvCxnSpPr>
            <p:spPr bwMode="auto">
              <a:xfrm>
                <a:off x="11782596" y="2363247"/>
                <a:ext cx="409242" cy="0"/>
              </a:xfrm>
              <a:prstGeom prst="line">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46" name="Straight Connector 345">
                <a:extLst>
                  <a:ext uri="{FF2B5EF4-FFF2-40B4-BE49-F238E27FC236}">
                    <a16:creationId xmlns:a16="http://schemas.microsoft.com/office/drawing/2014/main" id="{BD3ECAF0-457E-1E7D-137B-4A03A4BB93B5}"/>
                  </a:ext>
                </a:extLst>
              </p:cNvPr>
              <p:cNvCxnSpPr/>
              <p:nvPr/>
            </p:nvCxnSpPr>
            <p:spPr bwMode="auto">
              <a:xfrm>
                <a:off x="11782596" y="2564177"/>
                <a:ext cx="409242" cy="0"/>
              </a:xfrm>
              <a:prstGeom prst="line">
                <a:avLst/>
              </a:prstGeom>
              <a:ln>
                <a:tailEnd type="arrow"/>
              </a:ln>
            </p:spPr>
            <p:style>
              <a:lnRef idx="3">
                <a:schemeClr val="dk1"/>
              </a:lnRef>
              <a:fillRef idx="0">
                <a:schemeClr val="dk1"/>
              </a:fillRef>
              <a:effectRef idx="2">
                <a:schemeClr val="dk1"/>
              </a:effectRef>
              <a:fontRef idx="minor">
                <a:schemeClr val="tx1"/>
              </a:fontRef>
            </p:style>
          </p:cxnSp>
          <p:cxnSp>
            <p:nvCxnSpPr>
              <p:cNvPr id="347" name="Straight Connector 346">
                <a:extLst>
                  <a:ext uri="{FF2B5EF4-FFF2-40B4-BE49-F238E27FC236}">
                    <a16:creationId xmlns:a16="http://schemas.microsoft.com/office/drawing/2014/main" id="{3EC03956-5805-AAD1-A9A6-C904AE6432C8}"/>
                  </a:ext>
                </a:extLst>
              </p:cNvPr>
              <p:cNvCxnSpPr/>
              <p:nvPr/>
            </p:nvCxnSpPr>
            <p:spPr bwMode="auto">
              <a:xfrm>
                <a:off x="11782596" y="2162318"/>
                <a:ext cx="409242" cy="0"/>
              </a:xfrm>
              <a:prstGeom prst="line">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48" name="Straight Arrow Connector 347">
                <a:extLst>
                  <a:ext uri="{FF2B5EF4-FFF2-40B4-BE49-F238E27FC236}">
                    <a16:creationId xmlns:a16="http://schemas.microsoft.com/office/drawing/2014/main" id="{C18E7A43-4909-BBDD-5B97-17ED6BA503A1}"/>
                  </a:ext>
                </a:extLst>
              </p:cNvPr>
              <p:cNvCxnSpPr/>
              <p:nvPr/>
            </p:nvCxnSpPr>
            <p:spPr bwMode="auto">
              <a:xfrm flipV="1">
                <a:off x="11782596" y="2762898"/>
                <a:ext cx="409242" cy="220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49" name="Straight Arrow Connector 348">
                <a:extLst>
                  <a:ext uri="{FF2B5EF4-FFF2-40B4-BE49-F238E27FC236}">
                    <a16:creationId xmlns:a16="http://schemas.microsoft.com/office/drawing/2014/main" id="{F36F787A-AC24-4024-8E9F-4960D7DDBF2E}"/>
                  </a:ext>
                </a:extLst>
              </p:cNvPr>
              <p:cNvCxnSpPr/>
              <p:nvPr/>
            </p:nvCxnSpPr>
            <p:spPr bwMode="auto">
              <a:xfrm flipH="1" flipV="1">
                <a:off x="11782596" y="2963827"/>
                <a:ext cx="409242" cy="0"/>
              </a:xfrm>
              <a:prstGeom prst="straightConnector1">
                <a:avLst/>
              </a:prstGeom>
              <a:ln>
                <a:headEnd type="arrow"/>
                <a:tailEnd type="none"/>
              </a:ln>
            </p:spPr>
            <p:style>
              <a:lnRef idx="3">
                <a:schemeClr val="accent1"/>
              </a:lnRef>
              <a:fillRef idx="0">
                <a:schemeClr val="accent1"/>
              </a:fillRef>
              <a:effectRef idx="2">
                <a:schemeClr val="accent1"/>
              </a:effectRef>
              <a:fontRef idx="minor">
                <a:schemeClr val="tx1"/>
              </a:fontRef>
            </p:style>
          </p:cxnSp>
          <p:sp>
            <p:nvSpPr>
              <p:cNvPr id="350" name="Rectangle 349">
                <a:extLst>
                  <a:ext uri="{FF2B5EF4-FFF2-40B4-BE49-F238E27FC236}">
                    <a16:creationId xmlns:a16="http://schemas.microsoft.com/office/drawing/2014/main" id="{AA95A71D-5C7B-35EF-8849-2D36081AB181}"/>
                  </a:ext>
                </a:extLst>
              </p:cNvPr>
              <p:cNvSpPr/>
              <p:nvPr/>
            </p:nvSpPr>
            <p:spPr bwMode="auto">
              <a:xfrm>
                <a:off x="12191838" y="1963597"/>
                <a:ext cx="1881990" cy="307777"/>
              </a:xfrm>
              <a:prstGeom prst="rect">
                <a:avLst/>
              </a:prstGeom>
            </p:spPr>
            <p:txBody>
              <a:bodyPr wrap="none">
                <a:spAutoFit/>
              </a:bodyPr>
              <a:lstStyle/>
              <a:p>
                <a:pPr>
                  <a:defRPr/>
                </a:pPr>
                <a:r>
                  <a:rPr lang="en-US" sz="1400" dirty="0">
                    <a:effectLst>
                      <a:outerShdw blurRad="50800" dist="38100" dir="2700000" algn="tl" rotWithShape="0">
                        <a:srgbClr val="000000">
                          <a:alpha val="43000"/>
                        </a:srgbClr>
                      </a:outerShdw>
                    </a:effectLst>
                    <a:latin typeface="Arial Rounded MT Bold" charset="0"/>
                    <a:cs typeface="Arial Rounded MT Bold" charset="0"/>
                  </a:rPr>
                  <a:t>Policy Assumptions</a:t>
                </a:r>
                <a:endParaRPr lang="en-US" sz="1400" dirty="0">
                  <a:effectLst>
                    <a:outerShdw blurRad="50800" dist="38100" dir="2700000" algn="tl" rotWithShape="0">
                      <a:srgbClr val="000000">
                        <a:alpha val="43000"/>
                      </a:srgbClr>
                    </a:outerShdw>
                  </a:effectLst>
                </a:endParaRPr>
              </a:p>
            </p:txBody>
          </p:sp>
          <p:sp>
            <p:nvSpPr>
              <p:cNvPr id="351" name="Rectangle 350">
                <a:extLst>
                  <a:ext uri="{FF2B5EF4-FFF2-40B4-BE49-F238E27FC236}">
                    <a16:creationId xmlns:a16="http://schemas.microsoft.com/office/drawing/2014/main" id="{3BF3FAB7-D17E-5668-499A-FDC0813E787B}"/>
                  </a:ext>
                </a:extLst>
              </p:cNvPr>
              <p:cNvSpPr/>
              <p:nvPr/>
            </p:nvSpPr>
            <p:spPr bwMode="auto">
              <a:xfrm>
                <a:off x="12191838" y="2162318"/>
                <a:ext cx="1998368" cy="307777"/>
              </a:xfrm>
              <a:prstGeom prst="rect">
                <a:avLst/>
              </a:prstGeom>
            </p:spPr>
            <p:txBody>
              <a:bodyPr wrap="none">
                <a:spAutoFit/>
              </a:bodyPr>
              <a:lstStyle/>
              <a:p>
                <a:pPr>
                  <a:defRPr/>
                </a:pPr>
                <a:r>
                  <a:rPr lang="en-US" sz="1400" dirty="0">
                    <a:effectLst>
                      <a:outerShdw blurRad="50800" dist="38100" dir="2700000" algn="tl" rotWithShape="0">
                        <a:srgbClr val="000000">
                          <a:alpha val="43000"/>
                        </a:srgbClr>
                      </a:outerShdw>
                    </a:effectLst>
                    <a:latin typeface="Arial Rounded MT Bold" charset="0"/>
                    <a:cs typeface="Arial Rounded MT Bold" charset="0"/>
                  </a:rPr>
                  <a:t>Economic feedbacks</a:t>
                </a:r>
                <a:endParaRPr lang="en-US" sz="1400" dirty="0">
                  <a:effectLst>
                    <a:outerShdw blurRad="50800" dist="38100" dir="2700000" algn="tl" rotWithShape="0">
                      <a:srgbClr val="000000">
                        <a:alpha val="43000"/>
                      </a:srgbClr>
                    </a:outerShdw>
                  </a:effectLst>
                </a:endParaRPr>
              </a:p>
            </p:txBody>
          </p:sp>
          <p:sp>
            <p:nvSpPr>
              <p:cNvPr id="352" name="Rectangle 351">
                <a:extLst>
                  <a:ext uri="{FF2B5EF4-FFF2-40B4-BE49-F238E27FC236}">
                    <a16:creationId xmlns:a16="http://schemas.microsoft.com/office/drawing/2014/main" id="{00EA63F5-CE29-0437-4E0D-1911A8644605}"/>
                  </a:ext>
                </a:extLst>
              </p:cNvPr>
              <p:cNvSpPr/>
              <p:nvPr/>
            </p:nvSpPr>
            <p:spPr bwMode="auto">
              <a:xfrm>
                <a:off x="12191838" y="2363247"/>
                <a:ext cx="1537600" cy="307777"/>
              </a:xfrm>
              <a:prstGeom prst="rect">
                <a:avLst/>
              </a:prstGeom>
            </p:spPr>
            <p:txBody>
              <a:bodyPr wrap="none">
                <a:spAutoFit/>
              </a:bodyPr>
              <a:lstStyle/>
              <a:p>
                <a:pPr>
                  <a:defRPr/>
                </a:pPr>
                <a:r>
                  <a:rPr lang="en-US" sz="1400" dirty="0">
                    <a:effectLst>
                      <a:outerShdw blurRad="50800" dist="38100" dir="2700000" algn="tl" rotWithShape="0">
                        <a:srgbClr val="000000">
                          <a:alpha val="43000"/>
                        </a:srgbClr>
                      </a:outerShdw>
                    </a:effectLst>
                    <a:latin typeface="Arial Rounded MT Bold" charset="0"/>
                    <a:cs typeface="Arial Rounded MT Bold" charset="0"/>
                  </a:rPr>
                  <a:t>GHG Emissions</a:t>
                </a:r>
                <a:endParaRPr lang="en-US" sz="1400" dirty="0">
                  <a:effectLst>
                    <a:outerShdw blurRad="50800" dist="38100" dir="2700000" algn="tl" rotWithShape="0">
                      <a:srgbClr val="000000">
                        <a:alpha val="43000"/>
                      </a:srgbClr>
                    </a:outerShdw>
                  </a:effectLst>
                </a:endParaRPr>
              </a:p>
            </p:txBody>
          </p:sp>
          <p:sp>
            <p:nvSpPr>
              <p:cNvPr id="353" name="Rectangle 352">
                <a:extLst>
                  <a:ext uri="{FF2B5EF4-FFF2-40B4-BE49-F238E27FC236}">
                    <a16:creationId xmlns:a16="http://schemas.microsoft.com/office/drawing/2014/main" id="{20314996-F146-C56F-6549-CCCAD2024D3A}"/>
                  </a:ext>
                </a:extLst>
              </p:cNvPr>
              <p:cNvSpPr/>
              <p:nvPr/>
            </p:nvSpPr>
            <p:spPr bwMode="auto">
              <a:xfrm>
                <a:off x="12191838" y="2765105"/>
                <a:ext cx="3923062" cy="307777"/>
              </a:xfrm>
              <a:prstGeom prst="rect">
                <a:avLst/>
              </a:prstGeom>
            </p:spPr>
            <p:txBody>
              <a:bodyPr wrap="none">
                <a:spAutoFit/>
              </a:bodyPr>
              <a:lstStyle/>
              <a:p>
                <a:pPr>
                  <a:defRPr/>
                </a:pPr>
                <a:r>
                  <a:rPr lang="en-US" sz="1400" dirty="0">
                    <a:effectLst>
                      <a:outerShdw blurRad="50800" dist="38100" dir="2700000" algn="tl" rotWithShape="0">
                        <a:srgbClr val="000000">
                          <a:alpha val="43000"/>
                        </a:srgbClr>
                      </a:outerShdw>
                    </a:effectLst>
                    <a:latin typeface="Arial Rounded MT Bold" charset="0"/>
                    <a:cs typeface="Arial Rounded MT Bold" charset="0"/>
                  </a:rPr>
                  <a:t>Energy demand / transformed energy price</a:t>
                </a:r>
                <a:endParaRPr lang="en-US" sz="1400" dirty="0">
                  <a:effectLst>
                    <a:outerShdw blurRad="50800" dist="38100" dir="2700000" algn="tl" rotWithShape="0">
                      <a:srgbClr val="000000">
                        <a:alpha val="43000"/>
                      </a:srgbClr>
                    </a:outerShdw>
                  </a:effectLst>
                </a:endParaRPr>
              </a:p>
            </p:txBody>
          </p:sp>
          <p:sp>
            <p:nvSpPr>
              <p:cNvPr id="354" name="Rectangle 353">
                <a:extLst>
                  <a:ext uri="{FF2B5EF4-FFF2-40B4-BE49-F238E27FC236}">
                    <a16:creationId xmlns:a16="http://schemas.microsoft.com/office/drawing/2014/main" id="{E314B5C6-2BA4-3862-B717-191279A86683}"/>
                  </a:ext>
                </a:extLst>
              </p:cNvPr>
              <p:cNvSpPr/>
              <p:nvPr/>
            </p:nvSpPr>
            <p:spPr bwMode="auto">
              <a:xfrm>
                <a:off x="12191838" y="2564177"/>
                <a:ext cx="3574055" cy="307777"/>
              </a:xfrm>
              <a:prstGeom prst="rect">
                <a:avLst/>
              </a:prstGeom>
            </p:spPr>
            <p:txBody>
              <a:bodyPr wrap="none">
                <a:spAutoFit/>
              </a:bodyPr>
              <a:lstStyle/>
              <a:p>
                <a:pPr>
                  <a:defRPr/>
                </a:pPr>
                <a:r>
                  <a:rPr lang="en-US" sz="1400" dirty="0">
                    <a:effectLst>
                      <a:outerShdw blurRad="50800" dist="38100" dir="2700000" algn="tl" rotWithShape="0">
                        <a:srgbClr val="000000">
                          <a:alpha val="43000"/>
                        </a:srgbClr>
                      </a:outerShdw>
                    </a:effectLst>
                    <a:latin typeface="Arial Rounded MT Bold" charset="0"/>
                    <a:cs typeface="Arial Rounded MT Bold" charset="0"/>
                  </a:rPr>
                  <a:t>Energy demand / primary energy price </a:t>
                </a:r>
                <a:endParaRPr lang="en-US" sz="1400" dirty="0">
                  <a:effectLst>
                    <a:outerShdw blurRad="50800" dist="38100" dir="2700000" algn="tl" rotWithShape="0">
                      <a:srgbClr val="000000">
                        <a:alpha val="43000"/>
                      </a:srgbClr>
                    </a:outerShdw>
                  </a:effectLst>
                </a:endParaRPr>
              </a:p>
            </p:txBody>
          </p:sp>
        </p:grpSp>
        <p:grpSp>
          <p:nvGrpSpPr>
            <p:cNvPr id="343" name="Group 342">
              <a:extLst>
                <a:ext uri="{FF2B5EF4-FFF2-40B4-BE49-F238E27FC236}">
                  <a16:creationId xmlns:a16="http://schemas.microsoft.com/office/drawing/2014/main" id="{652FF112-A4A2-721C-9E51-B09B3420A924}"/>
                </a:ext>
              </a:extLst>
            </p:cNvPr>
            <p:cNvGrpSpPr/>
            <p:nvPr/>
          </p:nvGrpSpPr>
          <p:grpSpPr>
            <a:xfrm>
              <a:off x="326313" y="5236803"/>
              <a:ext cx="1490595" cy="2982106"/>
              <a:chOff x="-600088" y="4746009"/>
              <a:chExt cx="1490595" cy="2982106"/>
            </a:xfrm>
          </p:grpSpPr>
          <p:sp>
            <p:nvSpPr>
              <p:cNvPr id="336" name="Rectangle: Rounded Corners 335">
                <a:extLst>
                  <a:ext uri="{FF2B5EF4-FFF2-40B4-BE49-F238E27FC236}">
                    <a16:creationId xmlns:a16="http://schemas.microsoft.com/office/drawing/2014/main" id="{1DB37652-73E2-A6E9-E775-94E8C919332C}"/>
                  </a:ext>
                </a:extLst>
              </p:cNvPr>
              <p:cNvSpPr/>
              <p:nvPr/>
            </p:nvSpPr>
            <p:spPr>
              <a:xfrm>
                <a:off x="-600088" y="4746009"/>
                <a:ext cx="1490595" cy="427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FTT (in use)</a:t>
                </a:r>
              </a:p>
            </p:txBody>
          </p:sp>
          <p:sp>
            <p:nvSpPr>
              <p:cNvPr id="337" name="Rectangle: Rounded Corners 336">
                <a:extLst>
                  <a:ext uri="{FF2B5EF4-FFF2-40B4-BE49-F238E27FC236}">
                    <a16:creationId xmlns:a16="http://schemas.microsoft.com/office/drawing/2014/main" id="{52FB142D-848E-6243-4DD7-A35A2C20342E}"/>
                  </a:ext>
                </a:extLst>
              </p:cNvPr>
              <p:cNvSpPr/>
              <p:nvPr/>
            </p:nvSpPr>
            <p:spPr>
              <a:xfrm>
                <a:off x="-600088" y="5171694"/>
                <a:ext cx="1490595" cy="4279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200" dirty="0"/>
                  <a:t>FTT (prospective)</a:t>
                </a:r>
              </a:p>
            </p:txBody>
          </p:sp>
          <p:sp>
            <p:nvSpPr>
              <p:cNvPr id="338" name="Rectangle: Rounded Corners 337">
                <a:extLst>
                  <a:ext uri="{FF2B5EF4-FFF2-40B4-BE49-F238E27FC236}">
                    <a16:creationId xmlns:a16="http://schemas.microsoft.com/office/drawing/2014/main" id="{CD168308-0DF2-5551-79ED-63AFC74421F4}"/>
                  </a:ext>
                </a:extLst>
              </p:cNvPr>
              <p:cNvSpPr/>
              <p:nvPr/>
            </p:nvSpPr>
            <p:spPr>
              <a:xfrm>
                <a:off x="-600088" y="5597379"/>
                <a:ext cx="1490595" cy="4279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Policies</a:t>
                </a:r>
              </a:p>
            </p:txBody>
          </p:sp>
          <p:sp>
            <p:nvSpPr>
              <p:cNvPr id="339" name="Rectangle: Rounded Corners 338">
                <a:extLst>
                  <a:ext uri="{FF2B5EF4-FFF2-40B4-BE49-F238E27FC236}">
                    <a16:creationId xmlns:a16="http://schemas.microsoft.com/office/drawing/2014/main" id="{0FD7344B-8F09-1E1A-CDF7-1B2AC5D5C456}"/>
                  </a:ext>
                </a:extLst>
              </p:cNvPr>
              <p:cNvSpPr/>
              <p:nvPr/>
            </p:nvSpPr>
            <p:spPr>
              <a:xfrm>
                <a:off x="-600088" y="6023065"/>
                <a:ext cx="1490595" cy="4279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200" dirty="0"/>
                  <a:t>Cost-supply curve</a:t>
                </a:r>
              </a:p>
            </p:txBody>
          </p:sp>
          <p:sp>
            <p:nvSpPr>
              <p:cNvPr id="340" name="Rectangle: Rounded Corners 339">
                <a:extLst>
                  <a:ext uri="{FF2B5EF4-FFF2-40B4-BE49-F238E27FC236}">
                    <a16:creationId xmlns:a16="http://schemas.microsoft.com/office/drawing/2014/main" id="{C13570B2-12C4-0F67-59C0-A942B054E50C}"/>
                  </a:ext>
                </a:extLst>
              </p:cNvPr>
              <p:cNvSpPr/>
              <p:nvPr/>
            </p:nvSpPr>
            <p:spPr>
              <a:xfrm>
                <a:off x="-600088" y="6448751"/>
                <a:ext cx="1490595" cy="42799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dirty="0"/>
                  <a:t>E3ME</a:t>
                </a:r>
              </a:p>
            </p:txBody>
          </p:sp>
          <p:sp>
            <p:nvSpPr>
              <p:cNvPr id="341" name="Rectangle: Rounded Corners 340">
                <a:extLst>
                  <a:ext uri="{FF2B5EF4-FFF2-40B4-BE49-F238E27FC236}">
                    <a16:creationId xmlns:a16="http://schemas.microsoft.com/office/drawing/2014/main" id="{669BF340-406B-D1B3-85A1-84828A5BCDA8}"/>
                  </a:ext>
                </a:extLst>
              </p:cNvPr>
              <p:cNvSpPr/>
              <p:nvPr/>
            </p:nvSpPr>
            <p:spPr>
              <a:xfrm>
                <a:off x="-600088" y="6874437"/>
                <a:ext cx="1490595" cy="42799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200" dirty="0"/>
                  <a:t>Emissions</a:t>
                </a:r>
              </a:p>
            </p:txBody>
          </p:sp>
          <p:sp>
            <p:nvSpPr>
              <p:cNvPr id="342" name="Rectangle: Rounded Corners 341">
                <a:extLst>
                  <a:ext uri="{FF2B5EF4-FFF2-40B4-BE49-F238E27FC236}">
                    <a16:creationId xmlns:a16="http://schemas.microsoft.com/office/drawing/2014/main" id="{BCC6314E-6F54-597D-E1F9-6EB428F87621}"/>
                  </a:ext>
                </a:extLst>
              </p:cNvPr>
              <p:cNvSpPr/>
              <p:nvPr/>
            </p:nvSpPr>
            <p:spPr>
              <a:xfrm>
                <a:off x="-600088" y="7300122"/>
                <a:ext cx="1490595" cy="4279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200" dirty="0"/>
                  <a:t>Climate feedback (prospective)</a:t>
                </a:r>
              </a:p>
            </p:txBody>
          </p:sp>
        </p:grpSp>
      </p:grpSp>
      <p:sp>
        <p:nvSpPr>
          <p:cNvPr id="356" name="Title 1">
            <a:extLst>
              <a:ext uri="{FF2B5EF4-FFF2-40B4-BE49-F238E27FC236}">
                <a16:creationId xmlns:a16="http://schemas.microsoft.com/office/drawing/2014/main" id="{E11F837D-F679-FBE2-4827-1C20CC17BBA2}"/>
              </a:ext>
            </a:extLst>
          </p:cNvPr>
          <p:cNvSpPr>
            <a:spLocks noGrp="1"/>
          </p:cNvSpPr>
          <p:nvPr>
            <p:ph type="title"/>
          </p:nvPr>
        </p:nvSpPr>
        <p:spPr>
          <a:xfrm>
            <a:off x="756000" y="586576"/>
            <a:ext cx="14395174" cy="1317824"/>
          </a:xfrm>
        </p:spPr>
        <p:txBody>
          <a:bodyPr/>
          <a:lstStyle/>
          <a:p>
            <a:r>
              <a:rPr lang="en-US" dirty="0"/>
              <a:t>Connecting E3ME and FTT</a:t>
            </a:r>
          </a:p>
        </p:txBody>
      </p:sp>
    </p:spTree>
    <p:extLst>
      <p:ext uri="{BB962C8B-B14F-4D97-AF65-F5344CB8AC3E}">
        <p14:creationId xmlns:p14="http://schemas.microsoft.com/office/powerpoint/2010/main" val="2104156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4A790B-B482-B458-7D04-8018758E5821}"/>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368499"/>
            <a:ext cx="9551988" cy="9551589"/>
          </a:xfrm>
        </p:spPr>
      </p:pic>
      <p:sp>
        <p:nvSpPr>
          <p:cNvPr id="8" name="Title 7">
            <a:extLst>
              <a:ext uri="{FF2B5EF4-FFF2-40B4-BE49-F238E27FC236}">
                <a16:creationId xmlns:a16="http://schemas.microsoft.com/office/drawing/2014/main" id="{DFB0FE68-D149-1E70-F2C2-083049E29F45}"/>
              </a:ext>
            </a:extLst>
          </p:cNvPr>
          <p:cNvSpPr>
            <a:spLocks noGrp="1"/>
          </p:cNvSpPr>
          <p:nvPr>
            <p:ph type="title"/>
          </p:nvPr>
        </p:nvSpPr>
        <p:spPr/>
        <p:txBody>
          <a:bodyPr/>
          <a:lstStyle/>
          <a:p>
            <a:r>
              <a:rPr lang="en-US" dirty="0"/>
              <a:t>Contents</a:t>
            </a:r>
          </a:p>
        </p:txBody>
      </p:sp>
      <p:graphicFrame>
        <p:nvGraphicFramePr>
          <p:cNvPr id="12" name="Table 12">
            <a:extLst>
              <a:ext uri="{FF2B5EF4-FFF2-40B4-BE49-F238E27FC236}">
                <a16:creationId xmlns:a16="http://schemas.microsoft.com/office/drawing/2014/main" id="{227D5F50-2C5E-5FA6-3A51-FCBC4FC52D97}"/>
              </a:ext>
            </a:extLst>
          </p:cNvPr>
          <p:cNvGraphicFramePr>
            <a:graphicFrameLocks noGrp="1"/>
          </p:cNvGraphicFramePr>
          <p:nvPr>
            <p:extLst>
              <p:ext uri="{D42A27DB-BD31-4B8C-83A1-F6EECF244321}">
                <p14:modId xmlns:p14="http://schemas.microsoft.com/office/powerpoint/2010/main" val="1578780335"/>
              </p:ext>
            </p:extLst>
          </p:nvPr>
        </p:nvGraphicFramePr>
        <p:xfrm>
          <a:off x="10098155" y="1755270"/>
          <a:ext cx="6728793" cy="7188314"/>
        </p:xfrm>
        <a:graphic>
          <a:graphicData uri="http://schemas.openxmlformats.org/drawingml/2006/table">
            <a:tbl>
              <a:tblPr firstRow="1" bandRow="1">
                <a:tableStyleId>{5C22544A-7EE6-4342-B048-85BDC9FD1C3A}</a:tableStyleId>
              </a:tblPr>
              <a:tblGrid>
                <a:gridCol w="6728793">
                  <a:extLst>
                    <a:ext uri="{9D8B030D-6E8A-4147-A177-3AD203B41FA5}">
                      <a16:colId xmlns:a16="http://schemas.microsoft.com/office/drawing/2014/main" val="3173755790"/>
                    </a:ext>
                  </a:extLst>
                </a:gridCol>
              </a:tblGrid>
              <a:tr h="1026902">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1. Introduction to FTT</a:t>
                      </a:r>
                    </a:p>
                  </a:txBody>
                  <a:tcPr>
                    <a:lnL w="12700" cmpd="sng">
                      <a:noFill/>
                    </a:lnL>
                    <a:lnR w="12700" cmpd="sng">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07631"/>
                  </a:ext>
                </a:extLst>
              </a:tr>
              <a:tr h="1026902">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2. Mathematical Framework</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9241915"/>
                  </a:ext>
                </a:extLst>
              </a:tr>
              <a:tr h="1026902">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3. Feedbacks to/from E3ME</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323806"/>
                  </a:ext>
                </a:extLst>
              </a:tr>
              <a:tr h="1026902">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4. Policy options</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688603"/>
                  </a:ext>
                </a:extLst>
              </a:tr>
              <a:tr h="1026902">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5. Scenario design</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9679537"/>
                  </a:ext>
                </a:extLst>
              </a:tr>
              <a:tr h="1026902">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6. FTT Stand-alone</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2126525"/>
                  </a:ext>
                </a:extLst>
              </a:tr>
              <a:tr h="1026902">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7. Hands-on session</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048738"/>
                  </a:ext>
                </a:extLst>
              </a:tr>
            </a:tbl>
          </a:graphicData>
        </a:graphic>
      </p:graphicFrame>
    </p:spTree>
    <p:extLst>
      <p:ext uri="{BB962C8B-B14F-4D97-AF65-F5344CB8AC3E}">
        <p14:creationId xmlns:p14="http://schemas.microsoft.com/office/powerpoint/2010/main" val="3204819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satellite view of the earth&#10;&#10;Description automatically generated with low confidence">
            <a:extLst>
              <a:ext uri="{FF2B5EF4-FFF2-40B4-BE49-F238E27FC236}">
                <a16:creationId xmlns:a16="http://schemas.microsoft.com/office/drawing/2014/main" id="{1BD670DB-4FFD-958A-37CC-8B42EFF91357}"/>
              </a:ext>
            </a:extLst>
          </p:cNvPr>
          <p:cNvPicPr>
            <a:picLocks noGrp="1" noChangeAspect="1"/>
          </p:cNvPicPr>
          <p:nvPr>
            <p:ph type="pic" sz="quarter" idx="4294967295"/>
          </p:nvPr>
        </p:nvPicPr>
        <p:blipFill>
          <a:blip r:embed="rId2" cstate="email">
            <a:alphaModFix amt="70000"/>
            <a:extLst>
              <a:ext uri="{28A0092B-C50C-407E-A947-70E740481C1C}">
                <a14:useLocalDpi xmlns:a14="http://schemas.microsoft.com/office/drawing/2010/main"/>
              </a:ext>
            </a:extLst>
          </a:blip>
          <a:srcRect/>
          <a:stretch>
            <a:fillRect/>
          </a:stretch>
        </p:blipFill>
        <p:spPr>
          <a:xfrm>
            <a:off x="0" y="0"/>
            <a:ext cx="18287999" cy="10288588"/>
          </a:xfrm>
        </p:spPr>
      </p:pic>
      <p:sp>
        <p:nvSpPr>
          <p:cNvPr id="3" name="Title 2">
            <a:extLst>
              <a:ext uri="{FF2B5EF4-FFF2-40B4-BE49-F238E27FC236}">
                <a16:creationId xmlns:a16="http://schemas.microsoft.com/office/drawing/2014/main" id="{69EB599A-636C-32F7-6DED-F02755673987}"/>
              </a:ext>
            </a:extLst>
          </p:cNvPr>
          <p:cNvSpPr>
            <a:spLocks noGrp="1"/>
          </p:cNvSpPr>
          <p:nvPr>
            <p:ph type="title"/>
          </p:nvPr>
        </p:nvSpPr>
        <p:spPr/>
        <p:txBody>
          <a:bodyPr/>
          <a:lstStyle/>
          <a:p>
            <a:r>
              <a:rPr lang="en-US" dirty="0"/>
              <a:t>15 minute break</a:t>
            </a:r>
          </a:p>
        </p:txBody>
      </p:sp>
      <p:pic>
        <p:nvPicPr>
          <p:cNvPr id="11" name="Picture 10">
            <a:extLst>
              <a:ext uri="{FF2B5EF4-FFF2-40B4-BE49-F238E27FC236}">
                <a16:creationId xmlns:a16="http://schemas.microsoft.com/office/drawing/2014/main" id="{3E197BF4-78DB-00A7-FCF9-780809FBFC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913979" y="771891"/>
            <a:ext cx="1605395" cy="670911"/>
          </a:xfrm>
          <a:prstGeom prst="rect">
            <a:avLst/>
          </a:prstGeom>
        </p:spPr>
      </p:pic>
    </p:spTree>
    <p:extLst>
      <p:ext uri="{BB962C8B-B14F-4D97-AF65-F5344CB8AC3E}">
        <p14:creationId xmlns:p14="http://schemas.microsoft.com/office/powerpoint/2010/main" val="1403060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lstStyle/>
          <a:p>
            <a:r>
              <a:rPr lang="en-US" dirty="0"/>
              <a:t>Policy options</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24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GB" dirty="0"/>
              <a:t>FTT allows for a range of policies</a:t>
            </a:r>
            <a:endParaRPr lang="en-US" dirty="0"/>
          </a:p>
        </p:txBody>
      </p:sp>
      <p:sp>
        <p:nvSpPr>
          <p:cNvPr id="4" name="Text Placeholder 3">
            <a:extLst>
              <a:ext uri="{FF2B5EF4-FFF2-40B4-BE49-F238E27FC236}">
                <a16:creationId xmlns:a16="http://schemas.microsoft.com/office/drawing/2014/main" id="{F929EBEB-72B8-95AE-3870-E3E859B78C00}"/>
              </a:ext>
            </a:extLst>
          </p:cNvPr>
          <p:cNvSpPr>
            <a:spLocks noGrp="1"/>
          </p:cNvSpPr>
          <p:nvPr>
            <p:ph type="body" sz="quarter" idx="11"/>
          </p:nvPr>
        </p:nvSpPr>
        <p:spPr>
          <a:xfrm>
            <a:off x="9615488" y="2324749"/>
            <a:ext cx="8277225" cy="6542160"/>
          </a:xfrm>
        </p:spPr>
        <p:txBody>
          <a:bodyPr>
            <a:normAutofit lnSpcReduction="10000"/>
          </a:bodyPr>
          <a:lstStyle/>
          <a:p>
            <a:pPr marL="342900" indent="-342900">
              <a:buFont typeface="Wingdings" panose="05000000000000000000" pitchFamily="2" charset="2"/>
              <a:buChar char="q"/>
            </a:pPr>
            <a:r>
              <a:rPr lang="en-US" sz="2400" dirty="0"/>
              <a:t>Policies can influence the innovation process in various ways</a:t>
            </a:r>
          </a:p>
          <a:p>
            <a:pPr marL="342900" indent="-342900">
              <a:buFont typeface="Wingdings" panose="05000000000000000000" pitchFamily="2" charset="2"/>
              <a:buChar char="q"/>
            </a:pPr>
            <a:r>
              <a:rPr lang="en-US" sz="2400" dirty="0"/>
              <a:t>IAMs predominantly consider a carbon tax or carbon price as the ultimate climate mitigation policy, i.e. “the market will take care of it”</a:t>
            </a:r>
          </a:p>
          <a:p>
            <a:pPr marL="342900" indent="-342900">
              <a:buFont typeface="Wingdings" panose="05000000000000000000" pitchFamily="2" charset="2"/>
              <a:buChar char="q"/>
            </a:pPr>
            <a:r>
              <a:rPr lang="en-US" sz="2400" dirty="0"/>
              <a:t>However, carbon pricing is not the only option available to policymakers</a:t>
            </a:r>
          </a:p>
          <a:p>
            <a:pPr marL="342900" indent="-342900">
              <a:buFont typeface="Wingdings" panose="05000000000000000000" pitchFamily="2" charset="2"/>
              <a:buChar char="q"/>
            </a:pPr>
            <a:r>
              <a:rPr lang="en-US" sz="2400" dirty="0"/>
              <a:t>In the past support policies have been successful in helping specific technologies diffuse into the markets (e.g. LED in India, Solar PV in Japan / Germany)</a:t>
            </a:r>
          </a:p>
          <a:p>
            <a:pPr marL="342900" indent="-342900">
              <a:buFont typeface="Wingdings" panose="05000000000000000000" pitchFamily="2" charset="2"/>
              <a:buChar char="q"/>
            </a:pPr>
            <a:r>
              <a:rPr lang="en-US" sz="2400" dirty="0"/>
              <a:t>A technology diffusion model that seeks to be relevant to policymakers must account for a range of policies with different mechanisms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5" name="Picture 4">
            <a:extLst>
              <a:ext uri="{FF2B5EF4-FFF2-40B4-BE49-F238E27FC236}">
                <a16:creationId xmlns:a16="http://schemas.microsoft.com/office/drawing/2014/main" id="{9DFD976F-8761-F79B-6B6E-878DD8D5A7BA}"/>
              </a:ext>
            </a:extLst>
          </p:cNvPr>
          <p:cNvPicPr>
            <a:picLocks noChangeAspect="1"/>
          </p:cNvPicPr>
          <p:nvPr/>
        </p:nvPicPr>
        <p:blipFill>
          <a:blip r:embed="rId2"/>
          <a:stretch>
            <a:fillRect/>
          </a:stretch>
        </p:blipFill>
        <p:spPr>
          <a:xfrm>
            <a:off x="755648" y="2969507"/>
            <a:ext cx="8149362" cy="5897402"/>
          </a:xfrm>
          <a:prstGeom prst="rect">
            <a:avLst/>
          </a:prstGeom>
        </p:spPr>
      </p:pic>
      <p:sp>
        <p:nvSpPr>
          <p:cNvPr id="6" name="TextBox 5">
            <a:extLst>
              <a:ext uri="{FF2B5EF4-FFF2-40B4-BE49-F238E27FC236}">
                <a16:creationId xmlns:a16="http://schemas.microsoft.com/office/drawing/2014/main" id="{9381806B-94BA-D0CC-BE7E-2213F8F2BD28}"/>
              </a:ext>
            </a:extLst>
          </p:cNvPr>
          <p:cNvSpPr txBox="1"/>
          <p:nvPr/>
        </p:nvSpPr>
        <p:spPr>
          <a:xfrm>
            <a:off x="960754" y="9159465"/>
            <a:ext cx="6992833" cy="430887"/>
          </a:xfrm>
          <a:prstGeom prst="rect">
            <a:avLst/>
          </a:prstGeom>
        </p:spPr>
        <p:txBody>
          <a:bodyPr wrap="square" lIns="0" tIns="0" rIns="0" bIns="0" rtlCol="0">
            <a:spAutoFit/>
          </a:bodyPr>
          <a:lstStyle/>
          <a:p>
            <a:pPr algn="l" defTabSz="457200" eaLnBrk="1" fontAlgn="auto" hangingPunct="1">
              <a:spcBef>
                <a:spcPct val="20000"/>
              </a:spcBef>
              <a:spcAft>
                <a:spcPts val="0"/>
              </a:spcAft>
              <a:buClr>
                <a:srgbClr val="009FE3"/>
              </a:buClr>
            </a:pPr>
            <a:r>
              <a:rPr lang="en-GB" sz="1400" dirty="0">
                <a:latin typeface="+mn-lt"/>
                <a:cs typeface="Arial"/>
              </a:rPr>
              <a:t>Source: Grubb, M., et al. (2021). The New Economics of Innovation and Transition: Evaluating Opportunities and Risks.</a:t>
            </a:r>
          </a:p>
        </p:txBody>
      </p:sp>
    </p:spTree>
    <p:extLst>
      <p:ext uri="{BB962C8B-B14F-4D97-AF65-F5344CB8AC3E}">
        <p14:creationId xmlns:p14="http://schemas.microsoft.com/office/powerpoint/2010/main" val="2508315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BF6B-5437-8AB3-07C3-B0040C226A1F}"/>
              </a:ext>
            </a:extLst>
          </p:cNvPr>
          <p:cNvSpPr>
            <a:spLocks noGrp="1"/>
          </p:cNvSpPr>
          <p:nvPr>
            <p:ph type="title"/>
          </p:nvPr>
        </p:nvSpPr>
        <p:spPr/>
        <p:txBody>
          <a:bodyPr/>
          <a:lstStyle/>
          <a:p>
            <a:r>
              <a:rPr lang="en-GB" dirty="0"/>
              <a:t>FTT allows for a range of policies</a:t>
            </a:r>
          </a:p>
        </p:txBody>
      </p:sp>
      <p:sp>
        <p:nvSpPr>
          <p:cNvPr id="7" name="Text Placeholder 9">
            <a:extLst>
              <a:ext uri="{FF2B5EF4-FFF2-40B4-BE49-F238E27FC236}">
                <a16:creationId xmlns:a16="http://schemas.microsoft.com/office/drawing/2014/main" id="{585EE5B7-3F83-BC8E-BC06-4EC4B35DEF85}"/>
              </a:ext>
            </a:extLst>
          </p:cNvPr>
          <p:cNvSpPr txBox="1">
            <a:spLocks/>
          </p:cNvSpPr>
          <p:nvPr/>
        </p:nvSpPr>
        <p:spPr>
          <a:xfrm>
            <a:off x="749778" y="3968503"/>
            <a:ext cx="3559175" cy="1769668"/>
          </a:xfrm>
          <a:prstGeom prst="rect">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t"/>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Will change the LC of technologies based on their emission intensity.</a:t>
            </a:r>
          </a:p>
          <a:p>
            <a:endParaRPr lang="en-GB" dirty="0"/>
          </a:p>
          <a:p>
            <a:r>
              <a:rPr lang="en-GB" dirty="0"/>
              <a:t>Interferes with preferences through LC!</a:t>
            </a:r>
          </a:p>
        </p:txBody>
      </p:sp>
      <p:sp>
        <p:nvSpPr>
          <p:cNvPr id="8" name="Text Placeholder 9">
            <a:extLst>
              <a:ext uri="{FF2B5EF4-FFF2-40B4-BE49-F238E27FC236}">
                <a16:creationId xmlns:a16="http://schemas.microsoft.com/office/drawing/2014/main" id="{DC4FE013-4CE9-660A-2421-092543AFA90A}"/>
              </a:ext>
            </a:extLst>
          </p:cNvPr>
          <p:cNvSpPr txBox="1">
            <a:spLocks/>
          </p:cNvSpPr>
          <p:nvPr/>
        </p:nvSpPr>
        <p:spPr>
          <a:xfrm>
            <a:off x="755999" y="3200153"/>
            <a:ext cx="3559175" cy="768350"/>
          </a:xfrm>
          <a:prstGeom prst="rect">
            <a:avLst/>
          </a:prstGeom>
          <a:solidFill>
            <a:schemeClr val="accent1">
              <a:lumMod val="40000"/>
              <a:lumOff val="6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800" b="1"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Carbon tax</a:t>
            </a:r>
          </a:p>
        </p:txBody>
      </p:sp>
      <p:sp>
        <p:nvSpPr>
          <p:cNvPr id="9" name="Text Placeholder 9">
            <a:extLst>
              <a:ext uri="{FF2B5EF4-FFF2-40B4-BE49-F238E27FC236}">
                <a16:creationId xmlns:a16="http://schemas.microsoft.com/office/drawing/2014/main" id="{4CC1CCA4-F0BE-F181-76FB-3A6AD18D8A6A}"/>
              </a:ext>
            </a:extLst>
          </p:cNvPr>
          <p:cNvSpPr txBox="1">
            <a:spLocks/>
          </p:cNvSpPr>
          <p:nvPr/>
        </p:nvSpPr>
        <p:spPr>
          <a:xfrm>
            <a:off x="4621368" y="3224271"/>
            <a:ext cx="3559175" cy="768350"/>
          </a:xfrm>
          <a:prstGeom prst="rect">
            <a:avLst/>
          </a:prstGeom>
          <a:solidFill>
            <a:schemeClr val="accent2">
              <a:lumMod val="40000"/>
              <a:lumOff val="6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800" b="1"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Energy/Material tax/rebate</a:t>
            </a:r>
          </a:p>
        </p:txBody>
      </p:sp>
      <p:sp>
        <p:nvSpPr>
          <p:cNvPr id="10" name="Text Placeholder 9">
            <a:extLst>
              <a:ext uri="{FF2B5EF4-FFF2-40B4-BE49-F238E27FC236}">
                <a16:creationId xmlns:a16="http://schemas.microsoft.com/office/drawing/2014/main" id="{DABA8EC2-1D72-5051-E6D3-EAAF3AFD2375}"/>
              </a:ext>
            </a:extLst>
          </p:cNvPr>
          <p:cNvSpPr txBox="1">
            <a:spLocks/>
          </p:cNvSpPr>
          <p:nvPr/>
        </p:nvSpPr>
        <p:spPr>
          <a:xfrm>
            <a:off x="4621367" y="3991386"/>
            <a:ext cx="3559175" cy="1769668"/>
          </a:xfrm>
          <a:prstGeom prst="rect">
            <a:avLst/>
          </a:prstGeom>
          <a:solidFill>
            <a:schemeClr val="accent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t"/>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Will change the LC of technologies based on their energy/material use intensity.</a:t>
            </a:r>
            <a:br>
              <a:rPr lang="en-GB" dirty="0"/>
            </a:br>
            <a:br>
              <a:rPr lang="en-GB" dirty="0"/>
            </a:br>
            <a:r>
              <a:rPr lang="en-GB" dirty="0"/>
              <a:t>Interferes with preferences through LC!</a:t>
            </a:r>
          </a:p>
          <a:p>
            <a:endParaRPr lang="en-GB" dirty="0"/>
          </a:p>
        </p:txBody>
      </p:sp>
      <p:sp>
        <p:nvSpPr>
          <p:cNvPr id="11" name="Text Placeholder 9">
            <a:extLst>
              <a:ext uri="{FF2B5EF4-FFF2-40B4-BE49-F238E27FC236}">
                <a16:creationId xmlns:a16="http://schemas.microsoft.com/office/drawing/2014/main" id="{9FB5F866-8E21-5A5A-50B9-6CE0437590E9}"/>
              </a:ext>
            </a:extLst>
          </p:cNvPr>
          <p:cNvSpPr txBox="1">
            <a:spLocks/>
          </p:cNvSpPr>
          <p:nvPr/>
        </p:nvSpPr>
        <p:spPr>
          <a:xfrm>
            <a:off x="8492956" y="3200153"/>
            <a:ext cx="3559175" cy="768350"/>
          </a:xfrm>
          <a:prstGeom prst="rect">
            <a:avLst/>
          </a:prstGeom>
          <a:solidFill>
            <a:schemeClr val="accent5">
              <a:lumMod val="60000"/>
              <a:lumOff val="4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800" b="1"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Subsidies on upfront investment</a:t>
            </a:r>
          </a:p>
        </p:txBody>
      </p:sp>
      <p:sp>
        <p:nvSpPr>
          <p:cNvPr id="12" name="Text Placeholder 9">
            <a:extLst>
              <a:ext uri="{FF2B5EF4-FFF2-40B4-BE49-F238E27FC236}">
                <a16:creationId xmlns:a16="http://schemas.microsoft.com/office/drawing/2014/main" id="{344E1B88-8EE0-76D4-D426-DC516F4B4AD3}"/>
              </a:ext>
            </a:extLst>
          </p:cNvPr>
          <p:cNvSpPr txBox="1">
            <a:spLocks/>
          </p:cNvSpPr>
          <p:nvPr/>
        </p:nvSpPr>
        <p:spPr>
          <a:xfrm>
            <a:off x="8492956" y="3968503"/>
            <a:ext cx="3559175" cy="1769668"/>
          </a:xfrm>
          <a:prstGeom prst="rect">
            <a:avLst/>
          </a:prstGeom>
          <a:solidFill>
            <a:schemeClr val="accent5"/>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t"/>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Will change the LC of technologies based on the upfront investment component.</a:t>
            </a:r>
            <a:br>
              <a:rPr lang="en-GB" dirty="0"/>
            </a:br>
            <a:br>
              <a:rPr lang="en-GB" dirty="0"/>
            </a:br>
            <a:r>
              <a:rPr lang="en-GB" dirty="0"/>
              <a:t>Interferes with preferences through LC!</a:t>
            </a:r>
          </a:p>
          <a:p>
            <a:r>
              <a:rPr lang="en-GB" dirty="0"/>
              <a:t>	</a:t>
            </a:r>
          </a:p>
        </p:txBody>
      </p:sp>
      <p:sp>
        <p:nvSpPr>
          <p:cNvPr id="4" name="Text Placeholder 9">
            <a:extLst>
              <a:ext uri="{FF2B5EF4-FFF2-40B4-BE49-F238E27FC236}">
                <a16:creationId xmlns:a16="http://schemas.microsoft.com/office/drawing/2014/main" id="{77AF28D4-EC75-F93E-3AF7-7087DC77767A}"/>
              </a:ext>
            </a:extLst>
          </p:cNvPr>
          <p:cNvSpPr txBox="1">
            <a:spLocks/>
          </p:cNvSpPr>
          <p:nvPr/>
        </p:nvSpPr>
        <p:spPr>
          <a:xfrm>
            <a:off x="12350914" y="3200153"/>
            <a:ext cx="3559175" cy="768350"/>
          </a:xfrm>
          <a:prstGeom prst="rect">
            <a:avLst/>
          </a:prstGeom>
          <a:solidFill>
            <a:schemeClr val="accent4">
              <a:lumMod val="40000"/>
              <a:lumOff val="6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800" b="1"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Feed-in-Tariffs</a:t>
            </a:r>
          </a:p>
        </p:txBody>
      </p:sp>
      <p:sp>
        <p:nvSpPr>
          <p:cNvPr id="13" name="Text Placeholder 9">
            <a:extLst>
              <a:ext uri="{FF2B5EF4-FFF2-40B4-BE49-F238E27FC236}">
                <a16:creationId xmlns:a16="http://schemas.microsoft.com/office/drawing/2014/main" id="{137E20F6-04CA-78CD-A8D4-F73D09F54E97}"/>
              </a:ext>
            </a:extLst>
          </p:cNvPr>
          <p:cNvSpPr txBox="1">
            <a:spLocks/>
          </p:cNvSpPr>
          <p:nvPr/>
        </p:nvSpPr>
        <p:spPr>
          <a:xfrm>
            <a:off x="12358324" y="3968503"/>
            <a:ext cx="3559175" cy="1769668"/>
          </a:xfrm>
          <a:prstGeom prst="rect">
            <a:avLst/>
          </a:prstGeom>
          <a:solidFill>
            <a:schemeClr val="accent4"/>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t"/>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Will change the LC of technologies directly to mimic the effect of an </a:t>
            </a:r>
            <a:r>
              <a:rPr lang="en-GB" dirty="0" err="1"/>
              <a:t>FiT</a:t>
            </a:r>
            <a:r>
              <a:rPr lang="en-GB" dirty="0"/>
              <a:t>.</a:t>
            </a:r>
            <a:br>
              <a:rPr lang="en-GB" dirty="0"/>
            </a:br>
            <a:br>
              <a:rPr lang="en-GB" dirty="0"/>
            </a:br>
            <a:br>
              <a:rPr lang="en-GB" dirty="0"/>
            </a:br>
            <a:r>
              <a:rPr lang="en-GB" dirty="0"/>
              <a:t>Interferes with preferences through LC!</a:t>
            </a:r>
          </a:p>
          <a:p>
            <a:r>
              <a:rPr lang="en-GB" dirty="0"/>
              <a:t> </a:t>
            </a:r>
          </a:p>
        </p:txBody>
      </p:sp>
      <p:sp>
        <p:nvSpPr>
          <p:cNvPr id="5" name="Text Placeholder 9">
            <a:extLst>
              <a:ext uri="{FF2B5EF4-FFF2-40B4-BE49-F238E27FC236}">
                <a16:creationId xmlns:a16="http://schemas.microsoft.com/office/drawing/2014/main" id="{F7E44AA4-315C-AD98-2BAB-44ED8B397F5F}"/>
              </a:ext>
            </a:extLst>
          </p:cNvPr>
          <p:cNvSpPr txBox="1">
            <a:spLocks/>
          </p:cNvSpPr>
          <p:nvPr/>
        </p:nvSpPr>
        <p:spPr>
          <a:xfrm>
            <a:off x="749778" y="5998187"/>
            <a:ext cx="3559175" cy="768350"/>
          </a:xfrm>
          <a:prstGeom prst="rect">
            <a:avLst/>
          </a:prstGeom>
          <a:solidFill>
            <a:schemeClr val="accent6">
              <a:lumMod val="20000"/>
              <a:lumOff val="8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800" b="1"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Technology mandates</a:t>
            </a:r>
          </a:p>
        </p:txBody>
      </p:sp>
      <p:sp>
        <p:nvSpPr>
          <p:cNvPr id="14" name="Text Placeholder 9">
            <a:extLst>
              <a:ext uri="{FF2B5EF4-FFF2-40B4-BE49-F238E27FC236}">
                <a16:creationId xmlns:a16="http://schemas.microsoft.com/office/drawing/2014/main" id="{43A11354-07C1-E8D3-3B90-380ECFF5FA68}"/>
              </a:ext>
            </a:extLst>
          </p:cNvPr>
          <p:cNvSpPr txBox="1">
            <a:spLocks/>
          </p:cNvSpPr>
          <p:nvPr/>
        </p:nvSpPr>
        <p:spPr>
          <a:xfrm>
            <a:off x="749778" y="6766537"/>
            <a:ext cx="3559175" cy="1769668"/>
          </a:xfrm>
          <a:prstGeom prst="rect">
            <a:avLst/>
          </a:prstGeom>
          <a:solidFill>
            <a:schemeClr val="accent6"/>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t"/>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Government set e.g. sales mandates that force a certain technology into the technology configuration.</a:t>
            </a:r>
            <a:br>
              <a:rPr lang="en-GB" dirty="0"/>
            </a:br>
            <a:br>
              <a:rPr lang="en-GB" dirty="0"/>
            </a:br>
            <a:r>
              <a:rPr lang="en-GB" dirty="0"/>
              <a:t>Alters market shares exogenously.</a:t>
            </a:r>
          </a:p>
        </p:txBody>
      </p:sp>
      <p:sp>
        <p:nvSpPr>
          <p:cNvPr id="15" name="Text Placeholder 9">
            <a:extLst>
              <a:ext uri="{FF2B5EF4-FFF2-40B4-BE49-F238E27FC236}">
                <a16:creationId xmlns:a16="http://schemas.microsoft.com/office/drawing/2014/main" id="{E1E57FFF-3223-ABF9-FB33-20BD4207A5D4}"/>
              </a:ext>
            </a:extLst>
          </p:cNvPr>
          <p:cNvSpPr txBox="1">
            <a:spLocks/>
          </p:cNvSpPr>
          <p:nvPr/>
        </p:nvSpPr>
        <p:spPr>
          <a:xfrm>
            <a:off x="4602150" y="5998187"/>
            <a:ext cx="3559175" cy="768350"/>
          </a:xfrm>
          <a:prstGeom prst="rect">
            <a:avLst/>
          </a:prstGeom>
          <a:solidFill>
            <a:schemeClr val="tx2">
              <a:lumMod val="90000"/>
              <a:lumOff val="10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800" b="1"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Kick-start</a:t>
            </a:r>
          </a:p>
        </p:txBody>
      </p:sp>
      <p:sp>
        <p:nvSpPr>
          <p:cNvPr id="16" name="Text Placeholder 9">
            <a:extLst>
              <a:ext uri="{FF2B5EF4-FFF2-40B4-BE49-F238E27FC236}">
                <a16:creationId xmlns:a16="http://schemas.microsoft.com/office/drawing/2014/main" id="{8D60BB1D-0DD8-5B77-47A0-27894E5643AB}"/>
              </a:ext>
            </a:extLst>
          </p:cNvPr>
          <p:cNvSpPr txBox="1">
            <a:spLocks/>
          </p:cNvSpPr>
          <p:nvPr/>
        </p:nvSpPr>
        <p:spPr>
          <a:xfrm>
            <a:off x="4602149" y="6766537"/>
            <a:ext cx="3559175" cy="1769668"/>
          </a:xfrm>
          <a:prstGeom prst="rect">
            <a:avLst/>
          </a:prstGeom>
          <a:solidFill>
            <a:schemeClr val="tx2"/>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t"/>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This represents governments investing directly in technologies, or to reflect the innovator effect to ensure there is some seeding. </a:t>
            </a:r>
            <a:br>
              <a:rPr lang="en-GB" dirty="0"/>
            </a:br>
            <a:br>
              <a:rPr lang="en-GB" dirty="0"/>
            </a:br>
            <a:r>
              <a:rPr lang="en-GB" dirty="0"/>
              <a:t>Alters market shares exogenously.</a:t>
            </a:r>
          </a:p>
          <a:p>
            <a:endParaRPr lang="en-GB" dirty="0"/>
          </a:p>
        </p:txBody>
      </p:sp>
      <p:sp>
        <p:nvSpPr>
          <p:cNvPr id="6" name="Text Placeholder 9">
            <a:extLst>
              <a:ext uri="{FF2B5EF4-FFF2-40B4-BE49-F238E27FC236}">
                <a16:creationId xmlns:a16="http://schemas.microsoft.com/office/drawing/2014/main" id="{8DBADEBA-813C-5030-2CEB-595CF5D19508}"/>
              </a:ext>
            </a:extLst>
          </p:cNvPr>
          <p:cNvSpPr txBox="1">
            <a:spLocks/>
          </p:cNvSpPr>
          <p:nvPr/>
        </p:nvSpPr>
        <p:spPr>
          <a:xfrm>
            <a:off x="8486735" y="6766537"/>
            <a:ext cx="3559175" cy="17696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144000" tIns="72000" rIns="144000" bIns="72000" rtlCol="0" anchor="t"/>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If a technology is capped at a certain capacity level, then endogenous uptake is prevented.</a:t>
            </a:r>
            <a:br>
              <a:rPr lang="en-GB" dirty="0"/>
            </a:br>
            <a:br>
              <a:rPr lang="en-GB" dirty="0"/>
            </a:br>
            <a:br>
              <a:rPr lang="en-GB" dirty="0"/>
            </a:br>
            <a:r>
              <a:rPr lang="en-GB" dirty="0"/>
              <a:t>Alters preferences directly.</a:t>
            </a:r>
          </a:p>
        </p:txBody>
      </p:sp>
      <p:sp>
        <p:nvSpPr>
          <p:cNvPr id="17" name="Text Placeholder 9">
            <a:extLst>
              <a:ext uri="{FF2B5EF4-FFF2-40B4-BE49-F238E27FC236}">
                <a16:creationId xmlns:a16="http://schemas.microsoft.com/office/drawing/2014/main" id="{B4568D23-7B43-C69B-DE58-44F066D085F4}"/>
              </a:ext>
            </a:extLst>
          </p:cNvPr>
          <p:cNvSpPr txBox="1">
            <a:spLocks/>
          </p:cNvSpPr>
          <p:nvPr/>
        </p:nvSpPr>
        <p:spPr>
          <a:xfrm>
            <a:off x="8492956" y="5998187"/>
            <a:ext cx="3559175" cy="76835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144000" tIns="72000" rIns="144000" bIns="72000" rtlCol="0" anchor="ct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800" b="1"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Market caps</a:t>
            </a:r>
          </a:p>
        </p:txBody>
      </p:sp>
      <p:sp>
        <p:nvSpPr>
          <p:cNvPr id="18" name="Text Placeholder 9">
            <a:extLst>
              <a:ext uri="{FF2B5EF4-FFF2-40B4-BE49-F238E27FC236}">
                <a16:creationId xmlns:a16="http://schemas.microsoft.com/office/drawing/2014/main" id="{560B9EED-70F7-07EE-15CB-BE9E1A6724EF}"/>
              </a:ext>
            </a:extLst>
          </p:cNvPr>
          <p:cNvSpPr txBox="1">
            <a:spLocks/>
          </p:cNvSpPr>
          <p:nvPr/>
        </p:nvSpPr>
        <p:spPr>
          <a:xfrm>
            <a:off x="12358325" y="5998187"/>
            <a:ext cx="3559175" cy="768350"/>
          </a:xfrm>
          <a:prstGeom prst="rect">
            <a:avLst/>
          </a:prstGeom>
          <a:solidFill>
            <a:srgbClr val="8BE8CB"/>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ct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800" b="1"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Full phase-out regulations</a:t>
            </a:r>
          </a:p>
        </p:txBody>
      </p:sp>
      <p:sp>
        <p:nvSpPr>
          <p:cNvPr id="19" name="Text Placeholder 9">
            <a:extLst>
              <a:ext uri="{FF2B5EF4-FFF2-40B4-BE49-F238E27FC236}">
                <a16:creationId xmlns:a16="http://schemas.microsoft.com/office/drawing/2014/main" id="{1C3386C8-6101-4EB3-8717-198CF0CE2E19}"/>
              </a:ext>
            </a:extLst>
          </p:cNvPr>
          <p:cNvSpPr txBox="1">
            <a:spLocks/>
          </p:cNvSpPr>
          <p:nvPr/>
        </p:nvSpPr>
        <p:spPr>
          <a:xfrm>
            <a:off x="12358324" y="6765302"/>
            <a:ext cx="3559175" cy="1769668"/>
          </a:xfrm>
          <a:prstGeom prst="rect">
            <a:avLst/>
          </a:prstGeom>
          <a:solidFill>
            <a:srgbClr val="25BD8E"/>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144000" tIns="72000" rIns="144000" bIns="72000" rtlCol="0" anchor="t"/>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US" sz="1600" kern="1200" dirty="0" smtClean="0">
                <a:solidFill>
                  <a:schemeClr val="lt1"/>
                </a:solidFill>
                <a:latin typeface="+mn-lt"/>
                <a:ea typeface="+mn-ea"/>
                <a:cs typeface="+mn-cs"/>
              </a:defRPr>
            </a:lvl1pPr>
            <a:lvl2pPr marL="269875" indent="187325"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lt1"/>
                </a:solidFill>
                <a:latin typeface="+mn-lt"/>
                <a:ea typeface="+mn-ea"/>
                <a:cs typeface="+mn-cs"/>
              </a:defRPr>
            </a:lvl2pPr>
            <a:lvl3pPr marL="801688" indent="-176213"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lt1"/>
                </a:solidFill>
                <a:latin typeface="+mn-lt"/>
                <a:ea typeface="+mn-ea"/>
                <a:cs typeface="+mn-cs"/>
              </a:defRPr>
            </a:lvl3pPr>
            <a:lvl4pPr marL="1073150" indent="-1778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If a technology is set to fully phase-out, then the endogenous market changes are prevented.</a:t>
            </a:r>
            <a:br>
              <a:rPr lang="en-GB" dirty="0"/>
            </a:br>
            <a:br>
              <a:rPr lang="en-GB" dirty="0"/>
            </a:br>
            <a:br>
              <a:rPr lang="en-GB" dirty="0"/>
            </a:br>
            <a:r>
              <a:rPr lang="en-GB" dirty="0"/>
              <a:t>Alters preferences directly.</a:t>
            </a:r>
          </a:p>
        </p:txBody>
      </p:sp>
    </p:spTree>
    <p:extLst>
      <p:ext uri="{BB962C8B-B14F-4D97-AF65-F5344CB8AC3E}">
        <p14:creationId xmlns:p14="http://schemas.microsoft.com/office/powerpoint/2010/main" val="3957025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lstStyle/>
          <a:p>
            <a:r>
              <a:rPr lang="en-US" dirty="0"/>
              <a:t>Scenario design</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092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953A-7C17-38E3-4676-60A14443BA6F}"/>
              </a:ext>
            </a:extLst>
          </p:cNvPr>
          <p:cNvSpPr>
            <a:spLocks noGrp="1"/>
          </p:cNvSpPr>
          <p:nvPr>
            <p:ph type="title"/>
          </p:nvPr>
        </p:nvSpPr>
        <p:spPr/>
        <p:txBody>
          <a:bodyPr/>
          <a:lstStyle/>
          <a:p>
            <a:r>
              <a:rPr lang="en-GB" dirty="0"/>
              <a:t>How does one design a scenario?</a:t>
            </a:r>
          </a:p>
        </p:txBody>
      </p:sp>
      <p:sp>
        <p:nvSpPr>
          <p:cNvPr id="4" name="Text Placeholder 3">
            <a:extLst>
              <a:ext uri="{FF2B5EF4-FFF2-40B4-BE49-F238E27FC236}">
                <a16:creationId xmlns:a16="http://schemas.microsoft.com/office/drawing/2014/main" id="{5B2A9269-219E-5B53-2978-45FEAD54BDBB}"/>
              </a:ext>
            </a:extLst>
          </p:cNvPr>
          <p:cNvSpPr>
            <a:spLocks noGrp="1"/>
          </p:cNvSpPr>
          <p:nvPr>
            <p:ph type="body" sz="quarter" idx="11"/>
          </p:nvPr>
        </p:nvSpPr>
        <p:spPr>
          <a:xfrm>
            <a:off x="9615488" y="3018773"/>
            <a:ext cx="8277225" cy="5474353"/>
          </a:xfrm>
        </p:spPr>
        <p:txBody>
          <a:bodyPr/>
          <a:lstStyle/>
          <a:p>
            <a:pPr marL="342900" marR="0" lvl="0" indent="-342900" algn="l" defTabSz="1371600" rtl="0" eaLnBrk="1" fontAlgn="auto" latinLnBrk="0" hangingPunct="1">
              <a:lnSpc>
                <a:spcPct val="110000"/>
              </a:lnSpc>
              <a:spcBef>
                <a:spcPts val="1500"/>
              </a:spcBef>
              <a:spcAft>
                <a:spcPts val="1200"/>
              </a:spcAft>
              <a:buClrTx/>
              <a:buSzTx/>
              <a:buFont typeface="Wingdings" panose="05000000000000000000" pitchFamily="2" charset="2"/>
              <a:buChar char="q"/>
              <a:tabLst/>
              <a:defRPr/>
            </a:pPr>
            <a:r>
              <a:rPr kumimoji="0" lang="en-GB"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Consider the policy landscape of the region of interest</a:t>
            </a:r>
          </a:p>
          <a:p>
            <a:pPr marL="342900" marR="0" lvl="0" indent="-342900" algn="l" defTabSz="1371600" rtl="0" eaLnBrk="1" fontAlgn="auto" latinLnBrk="0" hangingPunct="1">
              <a:lnSpc>
                <a:spcPct val="110000"/>
              </a:lnSpc>
              <a:spcBef>
                <a:spcPts val="1500"/>
              </a:spcBef>
              <a:spcAft>
                <a:spcPts val="1200"/>
              </a:spcAft>
              <a:buClrTx/>
              <a:buSzTx/>
              <a:buFont typeface="Wingdings" panose="05000000000000000000" pitchFamily="2" charset="2"/>
              <a:buChar char="q"/>
              <a:tabLst/>
              <a:defRPr/>
            </a:pPr>
            <a:r>
              <a:rPr lang="en-GB" sz="2400" dirty="0">
                <a:solidFill>
                  <a:srgbClr val="000000"/>
                </a:solidFill>
              </a:rPr>
              <a:t>Are the policy options properly represented?</a:t>
            </a:r>
          </a:p>
          <a:p>
            <a:pPr marL="342900" marR="0" lvl="0" indent="-342900" algn="l" defTabSz="1371600" rtl="0" eaLnBrk="1" fontAlgn="auto" latinLnBrk="0" hangingPunct="1">
              <a:lnSpc>
                <a:spcPct val="110000"/>
              </a:lnSpc>
              <a:spcBef>
                <a:spcPts val="1500"/>
              </a:spcBef>
              <a:spcAft>
                <a:spcPts val="1200"/>
              </a:spcAft>
              <a:buClrTx/>
              <a:buSzTx/>
              <a:buFont typeface="Wingdings" panose="05000000000000000000" pitchFamily="2" charset="2"/>
              <a:buChar char="q"/>
              <a:tabLst/>
              <a:defRPr/>
            </a:pPr>
            <a:r>
              <a:rPr kumimoji="0" lang="en-GB"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are some of the important feedbacks that need to be captured?</a:t>
            </a:r>
          </a:p>
          <a:p>
            <a:pPr marL="342900" marR="0" lvl="0" indent="-342900" algn="l" defTabSz="1371600" rtl="0" eaLnBrk="1" fontAlgn="auto" latinLnBrk="0" hangingPunct="1">
              <a:lnSpc>
                <a:spcPct val="110000"/>
              </a:lnSpc>
              <a:spcBef>
                <a:spcPts val="1500"/>
              </a:spcBef>
              <a:spcAft>
                <a:spcPts val="1200"/>
              </a:spcAft>
              <a:buClrTx/>
              <a:buSzTx/>
              <a:buFont typeface="Wingdings" panose="05000000000000000000" pitchFamily="2" charset="2"/>
              <a:buChar char="q"/>
              <a:tabLst/>
              <a:defRPr/>
            </a:pPr>
            <a:endParaRPr kumimoji="0" lang="en-GB"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1371600" rtl="0" eaLnBrk="1" fontAlgn="auto" latinLnBrk="0" hangingPunct="1">
              <a:lnSpc>
                <a:spcPct val="110000"/>
              </a:lnSpc>
              <a:spcBef>
                <a:spcPts val="1500"/>
              </a:spcBef>
              <a:spcAft>
                <a:spcPts val="1200"/>
              </a:spcAft>
              <a:buClrTx/>
              <a:buSzTx/>
              <a:buFont typeface="Wingdings" panose="05000000000000000000" pitchFamily="2" charset="2"/>
              <a:buChar char="q"/>
              <a:tabLst/>
              <a:defRPr/>
            </a:pPr>
            <a:endParaRPr kumimoji="0" lang="en-GB" sz="2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endParaRPr lang="en-GB" dirty="0"/>
          </a:p>
        </p:txBody>
      </p:sp>
      <p:sp>
        <p:nvSpPr>
          <p:cNvPr id="5" name="Text Placeholder 4">
            <a:extLst>
              <a:ext uri="{FF2B5EF4-FFF2-40B4-BE49-F238E27FC236}">
                <a16:creationId xmlns:a16="http://schemas.microsoft.com/office/drawing/2014/main" id="{4B487DA7-305B-532B-3B33-8430A432264F}"/>
              </a:ext>
            </a:extLst>
          </p:cNvPr>
          <p:cNvSpPr>
            <a:spLocks noGrp="1"/>
          </p:cNvSpPr>
          <p:nvPr>
            <p:ph type="body" sz="quarter" idx="14"/>
          </p:nvPr>
        </p:nvSpPr>
        <p:spPr>
          <a:xfrm>
            <a:off x="1803333" y="3018773"/>
            <a:ext cx="7168390" cy="5474353"/>
          </a:xfrm>
        </p:spPr>
        <p:txBody>
          <a:bodyPr>
            <a:normAutofit lnSpcReduction="10000"/>
          </a:bodyPr>
          <a:lstStyle/>
          <a:p>
            <a:pPr marL="342900" indent="-342900">
              <a:buFont typeface="Wingdings" panose="05000000000000000000" pitchFamily="2" charset="2"/>
              <a:buChar char="q"/>
            </a:pPr>
            <a:r>
              <a:rPr lang="en-GB" sz="2400" dirty="0"/>
              <a:t>Check history; path-dependency requires an accurate starting point</a:t>
            </a:r>
          </a:p>
          <a:p>
            <a:pPr marL="342900" indent="-342900">
              <a:buFont typeface="Wingdings" panose="05000000000000000000" pitchFamily="2" charset="2"/>
              <a:buChar char="q"/>
            </a:pPr>
            <a:r>
              <a:rPr lang="en-GB" sz="2400" dirty="0"/>
              <a:t>Policy effectiveness versus policy targets</a:t>
            </a:r>
          </a:p>
          <a:p>
            <a:pPr marL="342900" indent="-342900">
              <a:buFont typeface="Wingdings" panose="05000000000000000000" pitchFamily="2" charset="2"/>
              <a:buChar char="q"/>
            </a:pPr>
            <a:r>
              <a:rPr lang="en-GB" sz="2400" dirty="0"/>
              <a:t>FTT is not well suited to address policy targets given that it is strictly a simulation tool</a:t>
            </a:r>
          </a:p>
          <a:p>
            <a:pPr marL="342900" indent="-342900">
              <a:buFont typeface="Wingdings" panose="05000000000000000000" pitchFamily="2" charset="2"/>
              <a:buChar char="q"/>
            </a:pPr>
            <a:r>
              <a:rPr lang="en-GB" sz="2400" dirty="0"/>
              <a:t>However, we still often use E3ME-FTT to meet a certain target (most notably announced Net-Zero targets) </a:t>
            </a:r>
          </a:p>
          <a:p>
            <a:pPr marL="342900" indent="-342900">
              <a:buFont typeface="Wingdings" panose="05000000000000000000" pitchFamily="2" charset="2"/>
              <a:buChar char="q"/>
            </a:pPr>
            <a:r>
              <a:rPr lang="en-GB" sz="2400" dirty="0"/>
              <a:t>Strictly speaking, FTT can only inform the user on the effectiveness of policies towards a target</a:t>
            </a:r>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p:txBody>
      </p:sp>
    </p:spTree>
    <p:extLst>
      <p:ext uri="{BB962C8B-B14F-4D97-AF65-F5344CB8AC3E}">
        <p14:creationId xmlns:p14="http://schemas.microsoft.com/office/powerpoint/2010/main" val="39057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lstStyle/>
          <a:p>
            <a:r>
              <a:rPr lang="en-US" dirty="0"/>
              <a:t>FTT Stand-alone</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31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3B13-A29F-33AE-8087-79E699D83286}"/>
              </a:ext>
            </a:extLst>
          </p:cNvPr>
          <p:cNvSpPr>
            <a:spLocks noGrp="1"/>
          </p:cNvSpPr>
          <p:nvPr>
            <p:ph type="title"/>
          </p:nvPr>
        </p:nvSpPr>
        <p:spPr/>
        <p:txBody>
          <a:bodyPr/>
          <a:lstStyle/>
          <a:p>
            <a:r>
              <a:rPr lang="en-GB" dirty="0"/>
              <a:t>FTT community</a:t>
            </a:r>
          </a:p>
        </p:txBody>
      </p:sp>
      <p:sp>
        <p:nvSpPr>
          <p:cNvPr id="6" name="Text Placeholder 3">
            <a:extLst>
              <a:ext uri="{FF2B5EF4-FFF2-40B4-BE49-F238E27FC236}">
                <a16:creationId xmlns:a16="http://schemas.microsoft.com/office/drawing/2014/main" id="{E0581015-104F-83D4-F1B8-C8097FAC434E}"/>
              </a:ext>
            </a:extLst>
          </p:cNvPr>
          <p:cNvSpPr txBox="1">
            <a:spLocks/>
          </p:cNvSpPr>
          <p:nvPr/>
        </p:nvSpPr>
        <p:spPr>
          <a:xfrm>
            <a:off x="9615488" y="2517732"/>
            <a:ext cx="8277225" cy="5975394"/>
          </a:xfrm>
          <a:prstGeom prst="rect">
            <a:avLst/>
          </a:prstGeom>
        </p:spPr>
        <p:txBody>
          <a:bodyPr vert="horz" lIns="0" tIns="0" rIns="0" bIns="0" rtlCol="0">
            <a:normAutofit/>
          </a:bodyPr>
          <a:lstStyle>
            <a:lvl1pPr marL="0" indent="0" algn="l" defTabSz="1371600" rtl="0" eaLnBrk="1" latinLnBrk="0" hangingPunct="1">
              <a:lnSpc>
                <a:spcPct val="110000"/>
              </a:lnSpc>
              <a:spcBef>
                <a:spcPts val="150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13716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20574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7432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57200" indent="-457200">
              <a:buFont typeface="Wingdings" panose="05000000000000000000" pitchFamily="2" charset="2"/>
              <a:buChar char="q"/>
            </a:pPr>
            <a:r>
              <a:rPr lang="en-GB" sz="2400" dirty="0"/>
              <a:t>The code can be found on </a:t>
            </a:r>
            <a:r>
              <a:rPr lang="en-GB" sz="2400" dirty="0" err="1"/>
              <a:t>Github</a:t>
            </a:r>
            <a:r>
              <a:rPr lang="en-GB" sz="2400" dirty="0"/>
              <a:t>:</a:t>
            </a:r>
            <a:br>
              <a:rPr lang="en-GB" sz="2400" dirty="0"/>
            </a:br>
            <a:r>
              <a:rPr lang="en-GB" sz="2400" dirty="0">
                <a:hlinkClick r:id="rId2"/>
              </a:rPr>
              <a:t>https://github.com/cpmodel/FTT_StandAlone</a:t>
            </a:r>
            <a:r>
              <a:rPr lang="en-GB" sz="2400" dirty="0"/>
              <a:t> </a:t>
            </a:r>
          </a:p>
          <a:p>
            <a:pPr marL="457200" indent="-457200">
              <a:buFont typeface="Wingdings" panose="05000000000000000000" pitchFamily="2" charset="2"/>
              <a:buChar char="q"/>
            </a:pPr>
            <a:r>
              <a:rPr lang="en-GB" sz="2400" dirty="0"/>
              <a:t>The code is written in Python. All packages required to run the FTT models are listed and can be downloaded via a command batch file. </a:t>
            </a:r>
          </a:p>
          <a:p>
            <a:pPr marL="457200" indent="-457200">
              <a:buFont typeface="Wingdings" panose="05000000000000000000" pitchFamily="2" charset="2"/>
              <a:buChar char="q"/>
            </a:pPr>
            <a:r>
              <a:rPr lang="en-GB" sz="2400" dirty="0"/>
              <a:t>Very useful for learning FTT; Not useful for informing policymakers due to lack of important feedbacks with the rest of the economy</a:t>
            </a:r>
          </a:p>
        </p:txBody>
      </p:sp>
      <p:sp>
        <p:nvSpPr>
          <p:cNvPr id="7" name="Text Placeholder 6">
            <a:extLst>
              <a:ext uri="{FF2B5EF4-FFF2-40B4-BE49-F238E27FC236}">
                <a16:creationId xmlns:a16="http://schemas.microsoft.com/office/drawing/2014/main" id="{DC785332-5E38-05CF-4022-DA8C4325EF98}"/>
              </a:ext>
            </a:extLst>
          </p:cNvPr>
          <p:cNvSpPr txBox="1">
            <a:spLocks/>
          </p:cNvSpPr>
          <p:nvPr/>
        </p:nvSpPr>
        <p:spPr>
          <a:xfrm>
            <a:off x="1803333" y="2517732"/>
            <a:ext cx="7168390" cy="5975394"/>
          </a:xfrm>
          <a:prstGeom prst="rect">
            <a:avLst/>
          </a:prstGeom>
        </p:spPr>
        <p:txBody>
          <a:bodyPr vert="horz" lIns="0" tIns="0" rIns="0" bIns="0" rtlCol="0">
            <a:normAutofit/>
          </a:bodyPr>
          <a:lstStyle>
            <a:lvl1pPr marL="0" indent="0" algn="l" defTabSz="1371600" rtl="0" eaLnBrk="1" latinLnBrk="0" hangingPunct="1">
              <a:lnSpc>
                <a:spcPct val="110000"/>
              </a:lnSpc>
              <a:spcBef>
                <a:spcPts val="150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13716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20574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7432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Wingdings" panose="05000000000000000000" pitchFamily="2" charset="2"/>
              <a:buChar char="q"/>
            </a:pPr>
            <a:r>
              <a:rPr lang="en-GB" sz="2400" dirty="0"/>
              <a:t>The University of Exeter, the World Bank, and Cambridge Econometrics have recently started to work together to create an FTT community</a:t>
            </a:r>
          </a:p>
          <a:p>
            <a:pPr marL="342900" indent="-342900">
              <a:buFont typeface="Wingdings" panose="05000000000000000000" pitchFamily="2" charset="2"/>
              <a:buChar char="q"/>
            </a:pPr>
            <a:r>
              <a:rPr lang="en-GB" sz="2400" dirty="0"/>
              <a:t>Within this community, we share data, code, and FTT models</a:t>
            </a:r>
          </a:p>
          <a:p>
            <a:pPr marL="342900" indent="-342900">
              <a:buFont typeface="Wingdings" panose="05000000000000000000" pitchFamily="2" charset="2"/>
              <a:buChar char="q"/>
            </a:pPr>
            <a:r>
              <a:rPr lang="en-GB" sz="2400" dirty="0"/>
              <a:t>These FTT models are stand-alone versions (i.e. not connected to E3ME or any other model), but they can be linked to other models</a:t>
            </a:r>
          </a:p>
          <a:p>
            <a:pPr marL="342900" indent="-342900">
              <a:buFont typeface="Wingdings" panose="05000000000000000000" pitchFamily="2" charset="2"/>
              <a:buChar char="q"/>
            </a:pPr>
            <a:endParaRPr lang="en-GB" sz="2400" dirty="0"/>
          </a:p>
        </p:txBody>
      </p:sp>
      <p:pic>
        <p:nvPicPr>
          <p:cNvPr id="1026" name="Picture 2" descr="University of Exeter | The VALIDATE Network">
            <a:extLst>
              <a:ext uri="{FF2B5EF4-FFF2-40B4-BE49-F238E27FC236}">
                <a16:creationId xmlns:a16="http://schemas.microsoft.com/office/drawing/2014/main" id="{565CB3C3-12D0-3739-047B-CEB3B56FF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333" y="6837355"/>
            <a:ext cx="3781839" cy="22691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World Bank Logo in SVG Vector or PNG File Format - Logo.wine">
            <a:extLst>
              <a:ext uri="{FF2B5EF4-FFF2-40B4-BE49-F238E27FC236}">
                <a16:creationId xmlns:a16="http://schemas.microsoft.com/office/drawing/2014/main" id="{E58ED26D-4BDC-C266-474A-BB47E7684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442" y="6289018"/>
            <a:ext cx="5177116" cy="34512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mbridge Econometrics">
            <a:extLst>
              <a:ext uri="{FF2B5EF4-FFF2-40B4-BE49-F238E27FC236}">
                <a16:creationId xmlns:a16="http://schemas.microsoft.com/office/drawing/2014/main" id="{73B29A1B-71F7-0FAA-2C1E-5323F6DBE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7110" y="6837355"/>
            <a:ext cx="4530930" cy="196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693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47A1-835C-499D-59C5-C071750D85A3}"/>
              </a:ext>
            </a:extLst>
          </p:cNvPr>
          <p:cNvSpPr>
            <a:spLocks noGrp="1"/>
          </p:cNvSpPr>
          <p:nvPr>
            <p:ph type="title"/>
          </p:nvPr>
        </p:nvSpPr>
        <p:spPr/>
        <p:txBody>
          <a:bodyPr/>
          <a:lstStyle/>
          <a:p>
            <a:r>
              <a:rPr lang="en-GB" dirty="0"/>
              <a:t>Folder structure</a:t>
            </a:r>
          </a:p>
        </p:txBody>
      </p:sp>
      <p:pic>
        <p:nvPicPr>
          <p:cNvPr id="4" name="Picture 3">
            <a:extLst>
              <a:ext uri="{FF2B5EF4-FFF2-40B4-BE49-F238E27FC236}">
                <a16:creationId xmlns:a16="http://schemas.microsoft.com/office/drawing/2014/main" id="{BADCC3B0-A246-785A-F7FB-B6C73D5F1043}"/>
              </a:ext>
            </a:extLst>
          </p:cNvPr>
          <p:cNvPicPr>
            <a:picLocks noChangeAspect="1"/>
          </p:cNvPicPr>
          <p:nvPr/>
        </p:nvPicPr>
        <p:blipFill rotWithShape="1">
          <a:blip r:embed="rId2"/>
          <a:srcRect r="71765"/>
          <a:stretch/>
        </p:blipFill>
        <p:spPr>
          <a:xfrm>
            <a:off x="755999" y="1904399"/>
            <a:ext cx="3578005" cy="7081452"/>
          </a:xfrm>
          <a:prstGeom prst="rect">
            <a:avLst/>
          </a:prstGeom>
        </p:spPr>
      </p:pic>
      <p:pic>
        <p:nvPicPr>
          <p:cNvPr id="6" name="Picture 5">
            <a:extLst>
              <a:ext uri="{FF2B5EF4-FFF2-40B4-BE49-F238E27FC236}">
                <a16:creationId xmlns:a16="http://schemas.microsoft.com/office/drawing/2014/main" id="{C1728B1E-E304-F5FD-37CA-5D36B35D4C74}"/>
              </a:ext>
            </a:extLst>
          </p:cNvPr>
          <p:cNvPicPr>
            <a:picLocks noChangeAspect="1"/>
          </p:cNvPicPr>
          <p:nvPr/>
        </p:nvPicPr>
        <p:blipFill>
          <a:blip r:embed="rId3"/>
          <a:stretch>
            <a:fillRect/>
          </a:stretch>
        </p:blipFill>
        <p:spPr>
          <a:xfrm>
            <a:off x="6991548" y="3033201"/>
            <a:ext cx="2267719" cy="3029396"/>
          </a:xfrm>
          <a:prstGeom prst="rect">
            <a:avLst/>
          </a:prstGeom>
        </p:spPr>
      </p:pic>
      <p:sp>
        <p:nvSpPr>
          <p:cNvPr id="8" name="Left Brace 7">
            <a:extLst>
              <a:ext uri="{FF2B5EF4-FFF2-40B4-BE49-F238E27FC236}">
                <a16:creationId xmlns:a16="http://schemas.microsoft.com/office/drawing/2014/main" id="{06CC6556-4EDE-2BB4-E59A-DE89271944EC}"/>
              </a:ext>
            </a:extLst>
          </p:cNvPr>
          <p:cNvSpPr/>
          <p:nvPr/>
        </p:nvSpPr>
        <p:spPr>
          <a:xfrm>
            <a:off x="6375748" y="2981195"/>
            <a:ext cx="313151" cy="3043824"/>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ECC917A6-9385-62F4-C8E6-7349CEF02E0D}"/>
              </a:ext>
            </a:extLst>
          </p:cNvPr>
          <p:cNvCxnSpPr>
            <a:endCxn id="8" idx="1"/>
          </p:cNvCxnSpPr>
          <p:nvPr/>
        </p:nvCxnSpPr>
        <p:spPr>
          <a:xfrm>
            <a:off x="2505205" y="4299019"/>
            <a:ext cx="3870543" cy="20408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2" name="Picture 11">
            <a:extLst>
              <a:ext uri="{FF2B5EF4-FFF2-40B4-BE49-F238E27FC236}">
                <a16:creationId xmlns:a16="http://schemas.microsoft.com/office/drawing/2014/main" id="{1BE77D3A-BE76-265C-87C1-969D3CBFCB19}"/>
              </a:ext>
            </a:extLst>
          </p:cNvPr>
          <p:cNvPicPr>
            <a:picLocks noChangeAspect="1"/>
          </p:cNvPicPr>
          <p:nvPr/>
        </p:nvPicPr>
        <p:blipFill>
          <a:blip r:embed="rId4"/>
          <a:stretch>
            <a:fillRect/>
          </a:stretch>
        </p:blipFill>
        <p:spPr>
          <a:xfrm>
            <a:off x="10555853" y="3240261"/>
            <a:ext cx="2082909" cy="2968555"/>
          </a:xfrm>
          <a:prstGeom prst="rect">
            <a:avLst/>
          </a:prstGeom>
        </p:spPr>
      </p:pic>
      <p:sp>
        <p:nvSpPr>
          <p:cNvPr id="13" name="Left Brace 12">
            <a:extLst>
              <a:ext uri="{FF2B5EF4-FFF2-40B4-BE49-F238E27FC236}">
                <a16:creationId xmlns:a16="http://schemas.microsoft.com/office/drawing/2014/main" id="{9CB46B31-3FF4-54DA-AB8A-938575F4498D}"/>
              </a:ext>
            </a:extLst>
          </p:cNvPr>
          <p:cNvSpPr/>
          <p:nvPr/>
        </p:nvSpPr>
        <p:spPr>
          <a:xfrm>
            <a:off x="10399277" y="3434220"/>
            <a:ext cx="313151" cy="277459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1519F39A-2E01-95B4-9488-B571214B22FD}"/>
              </a:ext>
            </a:extLst>
          </p:cNvPr>
          <p:cNvCxnSpPr>
            <a:cxnSpLocks/>
            <a:endCxn id="13" idx="1"/>
          </p:cNvCxnSpPr>
          <p:nvPr/>
        </p:nvCxnSpPr>
        <p:spPr>
          <a:xfrm>
            <a:off x="8131558" y="4697066"/>
            <a:ext cx="2267719" cy="12445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62" name="Group 61">
            <a:extLst>
              <a:ext uri="{FF2B5EF4-FFF2-40B4-BE49-F238E27FC236}">
                <a16:creationId xmlns:a16="http://schemas.microsoft.com/office/drawing/2014/main" id="{6F0EA4C9-829D-74F7-CA85-1D0550594774}"/>
              </a:ext>
            </a:extLst>
          </p:cNvPr>
          <p:cNvGrpSpPr/>
          <p:nvPr/>
        </p:nvGrpSpPr>
        <p:grpSpPr>
          <a:xfrm>
            <a:off x="1981200" y="2356694"/>
            <a:ext cx="9322904" cy="6385846"/>
            <a:chOff x="1981200" y="2356694"/>
            <a:chExt cx="9322904" cy="6385846"/>
          </a:xfrm>
        </p:grpSpPr>
        <p:sp>
          <p:nvSpPr>
            <p:cNvPr id="17" name="TextBox 16">
              <a:extLst>
                <a:ext uri="{FF2B5EF4-FFF2-40B4-BE49-F238E27FC236}">
                  <a16:creationId xmlns:a16="http://schemas.microsoft.com/office/drawing/2014/main" id="{E6486CBB-93D1-A42F-C882-7A008EE1C6EF}"/>
                </a:ext>
              </a:extLst>
            </p:cNvPr>
            <p:cNvSpPr txBox="1"/>
            <p:nvPr/>
          </p:nvSpPr>
          <p:spPr>
            <a:xfrm>
              <a:off x="4743434" y="2712897"/>
              <a:ext cx="3578004" cy="307777"/>
            </a:xfrm>
            <a:prstGeom prst="rect">
              <a:avLst/>
            </a:prstGeom>
            <a:noFill/>
          </p:spPr>
          <p:txBody>
            <a:bodyPr wrap="square" rtlCol="0">
              <a:spAutoFit/>
            </a:bodyPr>
            <a:lstStyle/>
            <a:p>
              <a:r>
                <a:rPr lang="en-GB" sz="1400" dirty="0"/>
                <a:t>User manual  and code documentation</a:t>
              </a:r>
            </a:p>
          </p:txBody>
        </p:sp>
        <p:sp>
          <p:nvSpPr>
            <p:cNvPr id="18" name="TextBox 17">
              <a:extLst>
                <a:ext uri="{FF2B5EF4-FFF2-40B4-BE49-F238E27FC236}">
                  <a16:creationId xmlns:a16="http://schemas.microsoft.com/office/drawing/2014/main" id="{485A2763-C334-24B2-DF21-6E594220A7C3}"/>
                </a:ext>
              </a:extLst>
            </p:cNvPr>
            <p:cNvSpPr txBox="1"/>
            <p:nvPr/>
          </p:nvSpPr>
          <p:spPr>
            <a:xfrm>
              <a:off x="4743434" y="2356694"/>
              <a:ext cx="3578004" cy="307777"/>
            </a:xfrm>
            <a:prstGeom prst="rect">
              <a:avLst/>
            </a:prstGeom>
            <a:noFill/>
          </p:spPr>
          <p:txBody>
            <a:bodyPr wrap="square" rtlCol="0">
              <a:spAutoFit/>
            </a:bodyPr>
            <a:lstStyle/>
            <a:p>
              <a:r>
                <a:rPr lang="en-GB" sz="1400" dirty="0"/>
                <a:t>Python libraries installation</a:t>
              </a:r>
            </a:p>
          </p:txBody>
        </p:sp>
        <p:sp>
          <p:nvSpPr>
            <p:cNvPr id="19" name="TextBox 18">
              <a:extLst>
                <a:ext uri="{FF2B5EF4-FFF2-40B4-BE49-F238E27FC236}">
                  <a16:creationId xmlns:a16="http://schemas.microsoft.com/office/drawing/2014/main" id="{A02721BD-37D1-279D-A9D6-0C268B4FE22B}"/>
                </a:ext>
              </a:extLst>
            </p:cNvPr>
            <p:cNvSpPr txBox="1"/>
            <p:nvPr/>
          </p:nvSpPr>
          <p:spPr>
            <a:xfrm>
              <a:off x="4743434" y="3061950"/>
              <a:ext cx="3578004" cy="307777"/>
            </a:xfrm>
            <a:prstGeom prst="rect">
              <a:avLst/>
            </a:prstGeom>
            <a:noFill/>
          </p:spPr>
          <p:txBody>
            <a:bodyPr wrap="square" rtlCol="0">
              <a:spAutoFit/>
            </a:bodyPr>
            <a:lstStyle/>
            <a:p>
              <a:r>
                <a:rPr lang="en-GB" sz="1400" dirty="0"/>
                <a:t>Front-end files</a:t>
              </a:r>
            </a:p>
          </p:txBody>
        </p:sp>
        <p:sp>
          <p:nvSpPr>
            <p:cNvPr id="20" name="TextBox 19">
              <a:extLst>
                <a:ext uri="{FF2B5EF4-FFF2-40B4-BE49-F238E27FC236}">
                  <a16:creationId xmlns:a16="http://schemas.microsoft.com/office/drawing/2014/main" id="{2113DA79-7C34-1EE3-55F7-C7E2F9A74194}"/>
                </a:ext>
              </a:extLst>
            </p:cNvPr>
            <p:cNvSpPr txBox="1"/>
            <p:nvPr/>
          </p:nvSpPr>
          <p:spPr>
            <a:xfrm>
              <a:off x="4743434" y="3429074"/>
              <a:ext cx="3578004" cy="307777"/>
            </a:xfrm>
            <a:prstGeom prst="rect">
              <a:avLst/>
            </a:prstGeom>
            <a:noFill/>
          </p:spPr>
          <p:txBody>
            <a:bodyPr wrap="square" rtlCol="0">
              <a:spAutoFit/>
            </a:bodyPr>
            <a:lstStyle/>
            <a:p>
              <a:r>
                <a:rPr lang="en-GB" sz="1400" dirty="0"/>
                <a:t>Input files (all in .csv format)</a:t>
              </a:r>
            </a:p>
          </p:txBody>
        </p:sp>
        <p:sp>
          <p:nvSpPr>
            <p:cNvPr id="21" name="TextBox 20">
              <a:extLst>
                <a:ext uri="{FF2B5EF4-FFF2-40B4-BE49-F238E27FC236}">
                  <a16:creationId xmlns:a16="http://schemas.microsoft.com/office/drawing/2014/main" id="{E79F4B76-0EBB-C7FD-FF38-AD30443866E2}"/>
                </a:ext>
              </a:extLst>
            </p:cNvPr>
            <p:cNvSpPr txBox="1"/>
            <p:nvPr/>
          </p:nvSpPr>
          <p:spPr>
            <a:xfrm>
              <a:off x="4743434" y="3771985"/>
              <a:ext cx="3578004" cy="307777"/>
            </a:xfrm>
            <a:prstGeom prst="rect">
              <a:avLst/>
            </a:prstGeom>
            <a:noFill/>
          </p:spPr>
          <p:txBody>
            <a:bodyPr wrap="square" rtlCol="0">
              <a:spAutoFit/>
            </a:bodyPr>
            <a:lstStyle/>
            <a:p>
              <a:r>
                <a:rPr lang="en-GB" sz="1400" dirty="0"/>
                <a:t>Output files (stored in .pickle format)</a:t>
              </a:r>
            </a:p>
          </p:txBody>
        </p:sp>
        <p:sp>
          <p:nvSpPr>
            <p:cNvPr id="22" name="TextBox 21">
              <a:extLst>
                <a:ext uri="{FF2B5EF4-FFF2-40B4-BE49-F238E27FC236}">
                  <a16:creationId xmlns:a16="http://schemas.microsoft.com/office/drawing/2014/main" id="{EBAB947C-A830-36F6-931C-5B9AF4145CF2}"/>
                </a:ext>
              </a:extLst>
            </p:cNvPr>
            <p:cNvSpPr txBox="1"/>
            <p:nvPr/>
          </p:nvSpPr>
          <p:spPr>
            <a:xfrm>
              <a:off x="4743433" y="4160512"/>
              <a:ext cx="4293179" cy="307777"/>
            </a:xfrm>
            <a:prstGeom prst="rect">
              <a:avLst/>
            </a:prstGeom>
            <a:noFill/>
          </p:spPr>
          <p:txBody>
            <a:bodyPr wrap="square" rtlCol="0">
              <a:spAutoFit/>
            </a:bodyPr>
            <a:lstStyle/>
            <a:p>
              <a:r>
                <a:rPr lang="en-GB" sz="1400" dirty="0"/>
                <a:t>Contains the model class, functions, and scripts</a:t>
              </a:r>
            </a:p>
          </p:txBody>
        </p:sp>
        <p:sp>
          <p:nvSpPr>
            <p:cNvPr id="23" name="TextBox 22">
              <a:extLst>
                <a:ext uri="{FF2B5EF4-FFF2-40B4-BE49-F238E27FC236}">
                  <a16:creationId xmlns:a16="http://schemas.microsoft.com/office/drawing/2014/main" id="{8F14B3CF-CC8C-E609-B99C-F7076BD62A8C}"/>
                </a:ext>
              </a:extLst>
            </p:cNvPr>
            <p:cNvSpPr txBox="1"/>
            <p:nvPr/>
          </p:nvSpPr>
          <p:spPr>
            <a:xfrm>
              <a:off x="4743433" y="4479137"/>
              <a:ext cx="4293179" cy="307777"/>
            </a:xfrm>
            <a:prstGeom prst="rect">
              <a:avLst/>
            </a:prstGeom>
            <a:noFill/>
          </p:spPr>
          <p:txBody>
            <a:bodyPr wrap="square" rtlCol="0">
              <a:spAutoFit/>
            </a:bodyPr>
            <a:lstStyle/>
            <a:p>
              <a:r>
                <a:rPr lang="en-GB" sz="1400" dirty="0"/>
                <a:t>Contains model variables and dimensions</a:t>
              </a:r>
            </a:p>
          </p:txBody>
        </p:sp>
        <p:sp>
          <p:nvSpPr>
            <p:cNvPr id="24" name="TextBox 23">
              <a:extLst>
                <a:ext uri="{FF2B5EF4-FFF2-40B4-BE49-F238E27FC236}">
                  <a16:creationId xmlns:a16="http://schemas.microsoft.com/office/drawing/2014/main" id="{93D4F75F-49FD-D53E-8426-B1E6390C91B0}"/>
                </a:ext>
              </a:extLst>
            </p:cNvPr>
            <p:cNvSpPr txBox="1"/>
            <p:nvPr/>
          </p:nvSpPr>
          <p:spPr>
            <a:xfrm>
              <a:off x="4743432" y="5235797"/>
              <a:ext cx="4293179" cy="307777"/>
            </a:xfrm>
            <a:prstGeom prst="rect">
              <a:avLst/>
            </a:prstGeom>
            <a:noFill/>
          </p:spPr>
          <p:txBody>
            <a:bodyPr wrap="square" rtlCol="0">
              <a:spAutoFit/>
            </a:bodyPr>
            <a:lstStyle/>
            <a:p>
              <a:r>
                <a:rPr lang="en-GB" sz="1400" dirty="0"/>
                <a:t>Script to generate the front-end</a:t>
              </a:r>
            </a:p>
          </p:txBody>
        </p:sp>
        <p:sp>
          <p:nvSpPr>
            <p:cNvPr id="26" name="TextBox 25">
              <a:extLst>
                <a:ext uri="{FF2B5EF4-FFF2-40B4-BE49-F238E27FC236}">
                  <a16:creationId xmlns:a16="http://schemas.microsoft.com/office/drawing/2014/main" id="{2B5C51A7-CF1A-E647-046D-5A3D0E16DC97}"/>
                </a:ext>
              </a:extLst>
            </p:cNvPr>
            <p:cNvSpPr txBox="1"/>
            <p:nvPr/>
          </p:nvSpPr>
          <p:spPr>
            <a:xfrm>
              <a:off x="4743572" y="5942224"/>
              <a:ext cx="4293179" cy="307777"/>
            </a:xfrm>
            <a:prstGeom prst="rect">
              <a:avLst/>
            </a:prstGeom>
            <a:noFill/>
          </p:spPr>
          <p:txBody>
            <a:bodyPr wrap="square" rtlCol="0">
              <a:spAutoFit/>
            </a:bodyPr>
            <a:lstStyle/>
            <a:p>
              <a:r>
                <a:rPr lang="en-GB" sz="1400" b="1" dirty="0"/>
                <a:t>Launches the front-end by calling the back-end</a:t>
              </a:r>
            </a:p>
          </p:txBody>
        </p:sp>
        <p:sp>
          <p:nvSpPr>
            <p:cNvPr id="27" name="TextBox 26">
              <a:extLst>
                <a:ext uri="{FF2B5EF4-FFF2-40B4-BE49-F238E27FC236}">
                  <a16:creationId xmlns:a16="http://schemas.microsoft.com/office/drawing/2014/main" id="{F3652E1B-FCE2-8E55-3AEC-93112FC1C9DE}"/>
                </a:ext>
              </a:extLst>
            </p:cNvPr>
            <p:cNvSpPr txBox="1"/>
            <p:nvPr/>
          </p:nvSpPr>
          <p:spPr>
            <a:xfrm>
              <a:off x="4743431" y="8048510"/>
              <a:ext cx="6560673" cy="307777"/>
            </a:xfrm>
            <a:prstGeom prst="rect">
              <a:avLst/>
            </a:prstGeom>
            <a:noFill/>
          </p:spPr>
          <p:txBody>
            <a:bodyPr wrap="square" rtlCol="0">
              <a:spAutoFit/>
            </a:bodyPr>
            <a:lstStyle/>
            <a:p>
              <a:r>
                <a:rPr lang="en-GB" sz="1400" b="1" dirty="0"/>
                <a:t>Script to run the model class separately. Mainly required for debugging</a:t>
              </a:r>
            </a:p>
          </p:txBody>
        </p:sp>
        <p:sp>
          <p:nvSpPr>
            <p:cNvPr id="28" name="TextBox 27">
              <a:extLst>
                <a:ext uri="{FF2B5EF4-FFF2-40B4-BE49-F238E27FC236}">
                  <a16:creationId xmlns:a16="http://schemas.microsoft.com/office/drawing/2014/main" id="{75BD7E9E-10FE-5D88-774D-DB100EEC22A1}"/>
                </a:ext>
              </a:extLst>
            </p:cNvPr>
            <p:cNvSpPr txBox="1"/>
            <p:nvPr/>
          </p:nvSpPr>
          <p:spPr>
            <a:xfrm>
              <a:off x="4743431" y="8434763"/>
              <a:ext cx="6116635" cy="307777"/>
            </a:xfrm>
            <a:prstGeom prst="rect">
              <a:avLst/>
            </a:prstGeom>
            <a:noFill/>
          </p:spPr>
          <p:txBody>
            <a:bodyPr wrap="square" rtlCol="0">
              <a:spAutoFit/>
            </a:bodyPr>
            <a:lstStyle/>
            <a:p>
              <a:r>
                <a:rPr lang="en-GB" sz="1400" dirty="0"/>
                <a:t>Provides information to the model run</a:t>
              </a:r>
            </a:p>
          </p:txBody>
        </p:sp>
        <p:cxnSp>
          <p:nvCxnSpPr>
            <p:cNvPr id="30" name="Straight Connector 29">
              <a:extLst>
                <a:ext uri="{FF2B5EF4-FFF2-40B4-BE49-F238E27FC236}">
                  <a16:creationId xmlns:a16="http://schemas.microsoft.com/office/drawing/2014/main" id="{338510A1-B131-9222-E366-6CD694B9526B}"/>
                </a:ext>
              </a:extLst>
            </p:cNvPr>
            <p:cNvCxnSpPr>
              <a:endCxn id="18" idx="1"/>
            </p:cNvCxnSpPr>
            <p:nvPr/>
          </p:nvCxnSpPr>
          <p:spPr>
            <a:xfrm>
              <a:off x="3269293" y="2510582"/>
              <a:ext cx="147414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D813AA24-93E3-3D04-1BEB-14A7A4D07D12}"/>
                </a:ext>
              </a:extLst>
            </p:cNvPr>
            <p:cNvCxnSpPr>
              <a:cxnSpLocks/>
              <a:endCxn id="17" idx="1"/>
            </p:cNvCxnSpPr>
            <p:nvPr/>
          </p:nvCxnSpPr>
          <p:spPr>
            <a:xfrm>
              <a:off x="1981200" y="2866785"/>
              <a:ext cx="2762234"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9514512A-CEEF-03D1-CBC3-0A61D6524129}"/>
                </a:ext>
              </a:extLst>
            </p:cNvPr>
            <p:cNvCxnSpPr>
              <a:cxnSpLocks/>
              <a:endCxn id="19" idx="1"/>
            </p:cNvCxnSpPr>
            <p:nvPr/>
          </p:nvCxnSpPr>
          <p:spPr>
            <a:xfrm flipV="1">
              <a:off x="2229633" y="3215839"/>
              <a:ext cx="2513801" cy="15122"/>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B0CF354D-EC63-0861-5874-B97859D055F5}"/>
                </a:ext>
              </a:extLst>
            </p:cNvPr>
            <p:cNvCxnSpPr>
              <a:cxnSpLocks/>
              <a:endCxn id="20" idx="1"/>
            </p:cNvCxnSpPr>
            <p:nvPr/>
          </p:nvCxnSpPr>
          <p:spPr>
            <a:xfrm flipV="1">
              <a:off x="1981200" y="3582963"/>
              <a:ext cx="2762234" cy="10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a:extLst>
                <a:ext uri="{FF2B5EF4-FFF2-40B4-BE49-F238E27FC236}">
                  <a16:creationId xmlns:a16="http://schemas.microsoft.com/office/drawing/2014/main" id="{A95CB4AF-FA62-FB8B-EB4F-01BE8FF6AA50}"/>
                </a:ext>
              </a:extLst>
            </p:cNvPr>
            <p:cNvCxnSpPr>
              <a:cxnSpLocks/>
              <a:endCxn id="21" idx="1"/>
            </p:cNvCxnSpPr>
            <p:nvPr/>
          </p:nvCxnSpPr>
          <p:spPr>
            <a:xfrm flipV="1">
              <a:off x="2141951" y="3925874"/>
              <a:ext cx="2601483" cy="17636"/>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F4BA799B-65F0-1A7C-9155-617E84F2DD02}"/>
                </a:ext>
              </a:extLst>
            </p:cNvPr>
            <p:cNvCxnSpPr>
              <a:cxnSpLocks/>
              <a:endCxn id="22" idx="1"/>
            </p:cNvCxnSpPr>
            <p:nvPr/>
          </p:nvCxnSpPr>
          <p:spPr>
            <a:xfrm>
              <a:off x="2530589" y="4296410"/>
              <a:ext cx="2212844" cy="17991"/>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a:extLst>
                <a:ext uri="{FF2B5EF4-FFF2-40B4-BE49-F238E27FC236}">
                  <a16:creationId xmlns:a16="http://schemas.microsoft.com/office/drawing/2014/main" id="{143C6AC2-4D0B-57B6-FF4F-AB4DBC0D99A2}"/>
                </a:ext>
              </a:extLst>
            </p:cNvPr>
            <p:cNvCxnSpPr>
              <a:cxnSpLocks/>
              <a:endCxn id="23" idx="1"/>
            </p:cNvCxnSpPr>
            <p:nvPr/>
          </p:nvCxnSpPr>
          <p:spPr>
            <a:xfrm flipV="1">
              <a:off x="2121160" y="4633026"/>
              <a:ext cx="2622273" cy="25279"/>
            </a:xfrm>
            <a:prstGeom prst="line">
              <a:avLst/>
            </a:prstGeom>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45AB228E-213B-60EE-7B32-B8B7DAA39F08}"/>
                </a:ext>
              </a:extLst>
            </p:cNvPr>
            <p:cNvCxnSpPr>
              <a:cxnSpLocks/>
              <a:endCxn id="24" idx="1"/>
            </p:cNvCxnSpPr>
            <p:nvPr/>
          </p:nvCxnSpPr>
          <p:spPr>
            <a:xfrm>
              <a:off x="2906038" y="5389685"/>
              <a:ext cx="1837394"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130A6193-5788-1A3D-9C7B-7DBF5C58EA82}"/>
                </a:ext>
              </a:extLst>
            </p:cNvPr>
            <p:cNvCxnSpPr>
              <a:cxnSpLocks/>
              <a:endCxn id="26" idx="1"/>
            </p:cNvCxnSpPr>
            <p:nvPr/>
          </p:nvCxnSpPr>
          <p:spPr>
            <a:xfrm>
              <a:off x="4284528" y="6096112"/>
              <a:ext cx="459044"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Straight Connector 56">
              <a:extLst>
                <a:ext uri="{FF2B5EF4-FFF2-40B4-BE49-F238E27FC236}">
                  <a16:creationId xmlns:a16="http://schemas.microsoft.com/office/drawing/2014/main" id="{1FA34705-18AC-1EC0-FE1E-990C7A0AA9A2}"/>
                </a:ext>
              </a:extLst>
            </p:cNvPr>
            <p:cNvCxnSpPr>
              <a:cxnSpLocks/>
              <a:endCxn id="27" idx="1"/>
            </p:cNvCxnSpPr>
            <p:nvPr/>
          </p:nvCxnSpPr>
          <p:spPr>
            <a:xfrm>
              <a:off x="2505205" y="8202399"/>
              <a:ext cx="223822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0" name="Straight Connector 59">
              <a:extLst>
                <a:ext uri="{FF2B5EF4-FFF2-40B4-BE49-F238E27FC236}">
                  <a16:creationId xmlns:a16="http://schemas.microsoft.com/office/drawing/2014/main" id="{417EAC69-EB65-AE66-E1D7-4B1411CCADD3}"/>
                </a:ext>
              </a:extLst>
            </p:cNvPr>
            <p:cNvCxnSpPr>
              <a:cxnSpLocks/>
              <a:endCxn id="28" idx="1"/>
            </p:cNvCxnSpPr>
            <p:nvPr/>
          </p:nvCxnSpPr>
          <p:spPr>
            <a:xfrm>
              <a:off x="2404998" y="8579641"/>
              <a:ext cx="2338433" cy="9011"/>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63" name="Group 62">
            <a:extLst>
              <a:ext uri="{FF2B5EF4-FFF2-40B4-BE49-F238E27FC236}">
                <a16:creationId xmlns:a16="http://schemas.microsoft.com/office/drawing/2014/main" id="{9AADA3B9-53C0-AD3C-6D75-E22F11652BB9}"/>
              </a:ext>
            </a:extLst>
          </p:cNvPr>
          <p:cNvGrpSpPr/>
          <p:nvPr/>
        </p:nvGrpSpPr>
        <p:grpSpPr>
          <a:xfrm>
            <a:off x="2160104" y="2769704"/>
            <a:ext cx="6269698" cy="3511827"/>
            <a:chOff x="2160104" y="2769704"/>
            <a:chExt cx="6269698" cy="3511827"/>
          </a:xfrm>
        </p:grpSpPr>
        <p:pic>
          <p:nvPicPr>
            <p:cNvPr id="64" name="Picture 63">
              <a:extLst>
                <a:ext uri="{FF2B5EF4-FFF2-40B4-BE49-F238E27FC236}">
                  <a16:creationId xmlns:a16="http://schemas.microsoft.com/office/drawing/2014/main" id="{A5948E16-3F44-6971-6BC3-30B0C8B1C002}"/>
                </a:ext>
              </a:extLst>
            </p:cNvPr>
            <p:cNvPicPr>
              <a:picLocks noChangeAspect="1"/>
            </p:cNvPicPr>
            <p:nvPr/>
          </p:nvPicPr>
          <p:blipFill>
            <a:blip r:embed="rId5"/>
            <a:stretch>
              <a:fillRect/>
            </a:stretch>
          </p:blipFill>
          <p:spPr>
            <a:xfrm>
              <a:off x="5627618" y="2769704"/>
              <a:ext cx="2802184" cy="3511827"/>
            </a:xfrm>
            <a:prstGeom prst="rect">
              <a:avLst/>
            </a:prstGeom>
          </p:spPr>
        </p:pic>
        <p:sp>
          <p:nvSpPr>
            <p:cNvPr id="65" name="Left Brace 64">
              <a:extLst>
                <a:ext uri="{FF2B5EF4-FFF2-40B4-BE49-F238E27FC236}">
                  <a16:creationId xmlns:a16="http://schemas.microsoft.com/office/drawing/2014/main" id="{F78692A6-A726-507D-3E37-8D52976E2F93}"/>
                </a:ext>
              </a:extLst>
            </p:cNvPr>
            <p:cNvSpPr/>
            <p:nvPr/>
          </p:nvSpPr>
          <p:spPr>
            <a:xfrm>
              <a:off x="5340785" y="2769704"/>
              <a:ext cx="286833" cy="3392557"/>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cxnSp>
          <p:nvCxnSpPr>
            <p:cNvPr id="66" name="Straight Arrow Connector 65">
              <a:extLst>
                <a:ext uri="{FF2B5EF4-FFF2-40B4-BE49-F238E27FC236}">
                  <a16:creationId xmlns:a16="http://schemas.microsoft.com/office/drawing/2014/main" id="{A3794729-0B23-D615-3764-A9307B5B7706}"/>
                </a:ext>
              </a:extLst>
            </p:cNvPr>
            <p:cNvCxnSpPr>
              <a:endCxn id="65" idx="1"/>
            </p:cNvCxnSpPr>
            <p:nvPr/>
          </p:nvCxnSpPr>
          <p:spPr>
            <a:xfrm>
              <a:off x="2160104" y="3657600"/>
              <a:ext cx="3180681" cy="8083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67" name="Group 66">
            <a:extLst>
              <a:ext uri="{FF2B5EF4-FFF2-40B4-BE49-F238E27FC236}">
                <a16:creationId xmlns:a16="http://schemas.microsoft.com/office/drawing/2014/main" id="{B124A6E9-98CD-D6FA-AF01-C9B7CFA07F70}"/>
              </a:ext>
            </a:extLst>
          </p:cNvPr>
          <p:cNvGrpSpPr/>
          <p:nvPr/>
        </p:nvGrpSpPr>
        <p:grpSpPr>
          <a:xfrm>
            <a:off x="6480313" y="2715419"/>
            <a:ext cx="5340988" cy="4864824"/>
            <a:chOff x="6480313" y="2715419"/>
            <a:chExt cx="5340988" cy="4864824"/>
          </a:xfrm>
        </p:grpSpPr>
        <p:pic>
          <p:nvPicPr>
            <p:cNvPr id="68" name="Picture 67">
              <a:extLst>
                <a:ext uri="{FF2B5EF4-FFF2-40B4-BE49-F238E27FC236}">
                  <a16:creationId xmlns:a16="http://schemas.microsoft.com/office/drawing/2014/main" id="{DD789F1A-4083-96D0-79DB-6E1E0DB32EF6}"/>
                </a:ext>
              </a:extLst>
            </p:cNvPr>
            <p:cNvPicPr>
              <a:picLocks noChangeAspect="1"/>
            </p:cNvPicPr>
            <p:nvPr/>
          </p:nvPicPr>
          <p:blipFill>
            <a:blip r:embed="rId6"/>
            <a:stretch>
              <a:fillRect/>
            </a:stretch>
          </p:blipFill>
          <p:spPr>
            <a:xfrm>
              <a:off x="9436583" y="2715419"/>
              <a:ext cx="2384718" cy="4864824"/>
            </a:xfrm>
            <a:prstGeom prst="rect">
              <a:avLst/>
            </a:prstGeom>
          </p:spPr>
        </p:pic>
        <p:sp>
          <p:nvSpPr>
            <p:cNvPr id="69" name="Left Brace 68">
              <a:extLst>
                <a:ext uri="{FF2B5EF4-FFF2-40B4-BE49-F238E27FC236}">
                  <a16:creationId xmlns:a16="http://schemas.microsoft.com/office/drawing/2014/main" id="{7F0F8DA4-E572-A144-3E1D-B43982786E37}"/>
                </a:ext>
              </a:extLst>
            </p:cNvPr>
            <p:cNvSpPr/>
            <p:nvPr/>
          </p:nvSpPr>
          <p:spPr>
            <a:xfrm>
              <a:off x="9167860" y="2829338"/>
              <a:ext cx="401678" cy="4750905"/>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cxnSp>
          <p:nvCxnSpPr>
            <p:cNvPr id="70" name="Straight Arrow Connector 69">
              <a:extLst>
                <a:ext uri="{FF2B5EF4-FFF2-40B4-BE49-F238E27FC236}">
                  <a16:creationId xmlns:a16="http://schemas.microsoft.com/office/drawing/2014/main" id="{6FB2C906-5D5F-2FCA-229F-4A10138199C6}"/>
                </a:ext>
              </a:extLst>
            </p:cNvPr>
            <p:cNvCxnSpPr>
              <a:cxnSpLocks/>
              <a:endCxn id="69" idx="1"/>
            </p:cNvCxnSpPr>
            <p:nvPr/>
          </p:nvCxnSpPr>
          <p:spPr>
            <a:xfrm flipV="1">
              <a:off x="6480313" y="5204791"/>
              <a:ext cx="2687547" cy="960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71" name="Group 70">
            <a:extLst>
              <a:ext uri="{FF2B5EF4-FFF2-40B4-BE49-F238E27FC236}">
                <a16:creationId xmlns:a16="http://schemas.microsoft.com/office/drawing/2014/main" id="{B5E3C542-12D5-A258-7902-178A719988CE}"/>
              </a:ext>
            </a:extLst>
          </p:cNvPr>
          <p:cNvGrpSpPr/>
          <p:nvPr/>
        </p:nvGrpSpPr>
        <p:grpSpPr>
          <a:xfrm>
            <a:off x="10696588" y="1904399"/>
            <a:ext cx="4846627" cy="6479791"/>
            <a:chOff x="10696588" y="1904399"/>
            <a:chExt cx="4846627" cy="6479791"/>
          </a:xfrm>
        </p:grpSpPr>
        <p:grpSp>
          <p:nvGrpSpPr>
            <p:cNvPr id="72" name="Group 71">
              <a:extLst>
                <a:ext uri="{FF2B5EF4-FFF2-40B4-BE49-F238E27FC236}">
                  <a16:creationId xmlns:a16="http://schemas.microsoft.com/office/drawing/2014/main" id="{5F5F1D68-AE9B-47BC-D8F4-9A951A03280D}"/>
                </a:ext>
              </a:extLst>
            </p:cNvPr>
            <p:cNvGrpSpPr/>
            <p:nvPr/>
          </p:nvGrpSpPr>
          <p:grpSpPr>
            <a:xfrm>
              <a:off x="13368564" y="1904399"/>
              <a:ext cx="2174651" cy="6479791"/>
              <a:chOff x="13368564" y="1904399"/>
              <a:chExt cx="2174651" cy="6479791"/>
            </a:xfrm>
          </p:grpSpPr>
          <p:pic>
            <p:nvPicPr>
              <p:cNvPr id="75" name="Picture 74">
                <a:extLst>
                  <a:ext uri="{FF2B5EF4-FFF2-40B4-BE49-F238E27FC236}">
                    <a16:creationId xmlns:a16="http://schemas.microsoft.com/office/drawing/2014/main" id="{B336F803-020D-7165-3A00-309652EB1CDB}"/>
                  </a:ext>
                </a:extLst>
              </p:cNvPr>
              <p:cNvPicPr>
                <a:picLocks noChangeAspect="1"/>
              </p:cNvPicPr>
              <p:nvPr/>
            </p:nvPicPr>
            <p:blipFill>
              <a:blip r:embed="rId7"/>
              <a:stretch>
                <a:fillRect/>
              </a:stretch>
            </p:blipFill>
            <p:spPr>
              <a:xfrm>
                <a:off x="13368564" y="1904399"/>
                <a:ext cx="2174651" cy="5463810"/>
              </a:xfrm>
              <a:prstGeom prst="rect">
                <a:avLst/>
              </a:prstGeom>
            </p:spPr>
          </p:pic>
          <p:sp>
            <p:nvSpPr>
              <p:cNvPr id="76" name="TextBox 75">
                <a:extLst>
                  <a:ext uri="{FF2B5EF4-FFF2-40B4-BE49-F238E27FC236}">
                    <a16:creationId xmlns:a16="http://schemas.microsoft.com/office/drawing/2014/main" id="{A3DA68C1-3938-CF5C-C76F-B69CCAB1A766}"/>
                  </a:ext>
                </a:extLst>
              </p:cNvPr>
              <p:cNvSpPr txBox="1"/>
              <p:nvPr/>
            </p:nvSpPr>
            <p:spPr>
              <a:xfrm rot="5400000">
                <a:off x="13832417" y="7474553"/>
                <a:ext cx="988276" cy="830997"/>
              </a:xfrm>
              <a:prstGeom prst="rect">
                <a:avLst/>
              </a:prstGeom>
              <a:noFill/>
            </p:spPr>
            <p:txBody>
              <a:bodyPr wrap="square" rtlCol="0">
                <a:spAutoFit/>
              </a:bodyPr>
              <a:lstStyle/>
              <a:p>
                <a:r>
                  <a:rPr lang="en-GB" sz="4800" dirty="0"/>
                  <a:t>… </a:t>
                </a:r>
              </a:p>
            </p:txBody>
          </p:sp>
        </p:grpSp>
        <p:sp>
          <p:nvSpPr>
            <p:cNvPr id="73" name="Left Brace 72">
              <a:extLst>
                <a:ext uri="{FF2B5EF4-FFF2-40B4-BE49-F238E27FC236}">
                  <a16:creationId xmlns:a16="http://schemas.microsoft.com/office/drawing/2014/main" id="{EECC3FD1-9553-C358-3FAE-12FA667EB9F6}"/>
                </a:ext>
              </a:extLst>
            </p:cNvPr>
            <p:cNvSpPr/>
            <p:nvPr/>
          </p:nvSpPr>
          <p:spPr>
            <a:xfrm>
              <a:off x="12861980" y="1946606"/>
              <a:ext cx="506584" cy="5991696"/>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GB"/>
            </a:p>
          </p:txBody>
        </p:sp>
        <p:cxnSp>
          <p:nvCxnSpPr>
            <p:cNvPr id="74" name="Straight Arrow Connector 73">
              <a:extLst>
                <a:ext uri="{FF2B5EF4-FFF2-40B4-BE49-F238E27FC236}">
                  <a16:creationId xmlns:a16="http://schemas.microsoft.com/office/drawing/2014/main" id="{97E9C5FA-896F-975B-AC39-EFB1D86FE59C}"/>
                </a:ext>
              </a:extLst>
            </p:cNvPr>
            <p:cNvCxnSpPr>
              <a:cxnSpLocks/>
              <a:endCxn id="73" idx="1"/>
            </p:cNvCxnSpPr>
            <p:nvPr/>
          </p:nvCxnSpPr>
          <p:spPr>
            <a:xfrm flipV="1">
              <a:off x="10696588" y="4942454"/>
              <a:ext cx="2165392" cy="121980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403361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63"/>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67"/>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71"/>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47A1-835C-499D-59C5-C071750D85A3}"/>
              </a:ext>
            </a:extLst>
          </p:cNvPr>
          <p:cNvSpPr>
            <a:spLocks noGrp="1"/>
          </p:cNvSpPr>
          <p:nvPr>
            <p:ph type="title"/>
          </p:nvPr>
        </p:nvSpPr>
        <p:spPr/>
        <p:txBody>
          <a:bodyPr/>
          <a:lstStyle/>
          <a:p>
            <a:r>
              <a:rPr lang="en-GB" dirty="0"/>
              <a:t>Using the front-end</a:t>
            </a:r>
          </a:p>
        </p:txBody>
      </p:sp>
      <p:pic>
        <p:nvPicPr>
          <p:cNvPr id="7" name="Picture 6">
            <a:extLst>
              <a:ext uri="{FF2B5EF4-FFF2-40B4-BE49-F238E27FC236}">
                <a16:creationId xmlns:a16="http://schemas.microsoft.com/office/drawing/2014/main" id="{1CA3AEA8-E5AC-8D1F-3995-F65C56CCD530}"/>
              </a:ext>
            </a:extLst>
          </p:cNvPr>
          <p:cNvPicPr>
            <a:picLocks noChangeAspect="1"/>
          </p:cNvPicPr>
          <p:nvPr/>
        </p:nvPicPr>
        <p:blipFill>
          <a:blip r:embed="rId2"/>
          <a:stretch>
            <a:fillRect/>
          </a:stretch>
        </p:blipFill>
        <p:spPr>
          <a:xfrm>
            <a:off x="756000" y="1904400"/>
            <a:ext cx="16047930" cy="8384188"/>
          </a:xfrm>
          <a:prstGeom prst="rect">
            <a:avLst/>
          </a:prstGeom>
        </p:spPr>
      </p:pic>
    </p:spTree>
    <p:extLst>
      <p:ext uri="{BB962C8B-B14F-4D97-AF65-F5344CB8AC3E}">
        <p14:creationId xmlns:p14="http://schemas.microsoft.com/office/powerpoint/2010/main" val="694611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lstStyle/>
          <a:p>
            <a:r>
              <a:rPr lang="en-US" dirty="0"/>
              <a:t>Introduction to FTT</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07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47A1-835C-499D-59C5-C071750D85A3}"/>
              </a:ext>
            </a:extLst>
          </p:cNvPr>
          <p:cNvSpPr>
            <a:spLocks noGrp="1"/>
          </p:cNvSpPr>
          <p:nvPr>
            <p:ph type="title"/>
          </p:nvPr>
        </p:nvSpPr>
        <p:spPr/>
        <p:txBody>
          <a:bodyPr/>
          <a:lstStyle/>
          <a:p>
            <a:r>
              <a:rPr lang="en-GB" dirty="0"/>
              <a:t>Using the run script</a:t>
            </a:r>
          </a:p>
        </p:txBody>
      </p:sp>
      <p:pic>
        <p:nvPicPr>
          <p:cNvPr id="4" name="Picture 3">
            <a:extLst>
              <a:ext uri="{FF2B5EF4-FFF2-40B4-BE49-F238E27FC236}">
                <a16:creationId xmlns:a16="http://schemas.microsoft.com/office/drawing/2014/main" id="{6D1B9360-5E68-519C-06C7-E9E5095044C9}"/>
              </a:ext>
            </a:extLst>
          </p:cNvPr>
          <p:cNvPicPr>
            <a:picLocks noChangeAspect="1"/>
          </p:cNvPicPr>
          <p:nvPr/>
        </p:nvPicPr>
        <p:blipFill>
          <a:blip r:embed="rId2"/>
          <a:stretch>
            <a:fillRect/>
          </a:stretch>
        </p:blipFill>
        <p:spPr>
          <a:xfrm>
            <a:off x="11050173" y="3032130"/>
            <a:ext cx="6013883" cy="4224327"/>
          </a:xfrm>
          <a:prstGeom prst="rect">
            <a:avLst/>
          </a:prstGeom>
        </p:spPr>
      </p:pic>
      <p:sp>
        <p:nvSpPr>
          <p:cNvPr id="5" name="Text Placeholder 6">
            <a:extLst>
              <a:ext uri="{FF2B5EF4-FFF2-40B4-BE49-F238E27FC236}">
                <a16:creationId xmlns:a16="http://schemas.microsoft.com/office/drawing/2014/main" id="{87A40EEE-B7FB-E60C-A96C-FC3E144784DE}"/>
              </a:ext>
            </a:extLst>
          </p:cNvPr>
          <p:cNvSpPr txBox="1">
            <a:spLocks/>
          </p:cNvSpPr>
          <p:nvPr/>
        </p:nvSpPr>
        <p:spPr>
          <a:xfrm>
            <a:off x="1803333" y="2517732"/>
            <a:ext cx="7168390" cy="5975394"/>
          </a:xfrm>
          <a:prstGeom prst="rect">
            <a:avLst/>
          </a:prstGeom>
        </p:spPr>
        <p:txBody>
          <a:bodyPr vert="horz" lIns="0" tIns="0" rIns="0" bIns="0" rtlCol="0">
            <a:normAutofit/>
          </a:bodyPr>
          <a:lstStyle>
            <a:lvl1pPr marL="0" indent="0" algn="l" defTabSz="1371600" rtl="0" eaLnBrk="1" latinLnBrk="0" hangingPunct="1">
              <a:lnSpc>
                <a:spcPct val="110000"/>
              </a:lnSpc>
              <a:spcBef>
                <a:spcPts val="150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13716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20574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7432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Wingdings" panose="05000000000000000000" pitchFamily="2" charset="2"/>
              <a:buChar char="q"/>
            </a:pPr>
            <a:r>
              <a:rPr lang="en-GB" sz="2400" dirty="0"/>
              <a:t>Alternatively, the user can run the stand-alone models using a simple script</a:t>
            </a:r>
          </a:p>
          <a:p>
            <a:pPr marL="1028700" lvl="1" indent="-342900">
              <a:buFont typeface="Wingdings" panose="05000000000000000000" pitchFamily="2" charset="2"/>
              <a:buChar char="§"/>
            </a:pPr>
            <a:r>
              <a:rPr lang="en-GB" sz="2400" dirty="0"/>
              <a:t>See “run_file.py”</a:t>
            </a:r>
          </a:p>
          <a:p>
            <a:pPr marL="342900" indent="-342900">
              <a:buFont typeface="Wingdings" panose="05000000000000000000" pitchFamily="2" charset="2"/>
              <a:buChar char="q"/>
            </a:pPr>
            <a:r>
              <a:rPr lang="en-GB" sz="2400" dirty="0"/>
              <a:t>The user can interrogate the inputs and outputs separately</a:t>
            </a:r>
          </a:p>
          <a:p>
            <a:pPr marL="342900" indent="-342900">
              <a:buFont typeface="Wingdings" panose="05000000000000000000" pitchFamily="2" charset="2"/>
              <a:buChar char="q"/>
            </a:pPr>
            <a:r>
              <a:rPr lang="en-GB" sz="2400" dirty="0"/>
              <a:t>The user can interrogate all variables </a:t>
            </a:r>
          </a:p>
          <a:p>
            <a:pPr marL="342900" indent="-342900">
              <a:buFont typeface="Wingdings" panose="05000000000000000000" pitchFamily="2" charset="2"/>
              <a:buChar char="q"/>
            </a:pPr>
            <a:r>
              <a:rPr lang="en-GB" sz="2400" dirty="0"/>
              <a:t>The user can use this to debug the stand-alone versions of FTT</a:t>
            </a:r>
          </a:p>
        </p:txBody>
      </p:sp>
    </p:spTree>
    <p:extLst>
      <p:ext uri="{BB962C8B-B14F-4D97-AF65-F5344CB8AC3E}">
        <p14:creationId xmlns:p14="http://schemas.microsoft.com/office/powerpoint/2010/main" val="1974172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lstStyle/>
          <a:p>
            <a:r>
              <a:rPr lang="en-US" dirty="0"/>
              <a:t>Hands-on session</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00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425208-B9D6-97D8-0871-E307F1FB8B06}"/>
              </a:ext>
            </a:extLst>
          </p:cNvPr>
          <p:cNvSpPr txBox="1"/>
          <p:nvPr/>
        </p:nvSpPr>
        <p:spPr>
          <a:xfrm>
            <a:off x="680209" y="7911547"/>
            <a:ext cx="3845408" cy="1743491"/>
          </a:xfrm>
          <a:prstGeom prst="rect">
            <a:avLst/>
          </a:prstGeom>
          <a:noFill/>
        </p:spPr>
        <p:txBody>
          <a:bodyPr wrap="square" rtlCol="0">
            <a:spAutoFit/>
          </a:bodyPr>
          <a:lstStyle/>
          <a:p>
            <a:pPr>
              <a:lnSpc>
                <a:spcPct val="125000"/>
              </a:lnSpc>
            </a:pPr>
            <a:r>
              <a:rPr lang="en-US" sz="2200" b="0" i="0" dirty="0">
                <a:solidFill>
                  <a:schemeClr val="bg1"/>
                </a:solidFill>
                <a:latin typeface="Arial" panose="020B0604020202020204" pitchFamily="34" charset="0"/>
                <a:cs typeface="Arial" panose="020B0604020202020204" pitchFamily="34" charset="0"/>
              </a:rPr>
              <a:t>Cambridge Econometrics</a:t>
            </a:r>
          </a:p>
          <a:p>
            <a:pPr>
              <a:lnSpc>
                <a:spcPct val="125000"/>
              </a:lnSpc>
            </a:pPr>
            <a:r>
              <a:rPr lang="en-US" sz="2200" b="0" i="0" dirty="0">
                <a:solidFill>
                  <a:schemeClr val="bg1"/>
                </a:solidFill>
                <a:latin typeface="Arial" panose="020B0604020202020204" pitchFamily="34" charset="0"/>
                <a:cs typeface="Arial" panose="020B0604020202020204" pitchFamily="34" charset="0"/>
              </a:rPr>
              <a:t>Covent Garden</a:t>
            </a:r>
          </a:p>
          <a:p>
            <a:pPr>
              <a:lnSpc>
                <a:spcPct val="125000"/>
              </a:lnSpc>
            </a:pPr>
            <a:r>
              <a:rPr lang="en-US" sz="2200" b="0" i="0" dirty="0">
                <a:solidFill>
                  <a:schemeClr val="bg1"/>
                </a:solidFill>
                <a:latin typeface="Arial" panose="020B0604020202020204" pitchFamily="34" charset="0"/>
                <a:cs typeface="Arial" panose="020B0604020202020204" pitchFamily="34" charset="0"/>
              </a:rPr>
              <a:t>Cambridge CB1 2HT</a:t>
            </a:r>
          </a:p>
          <a:p>
            <a:pPr>
              <a:lnSpc>
                <a:spcPct val="125000"/>
              </a:lnSpc>
            </a:pPr>
            <a:r>
              <a:rPr lang="en-US" sz="2200" b="0" i="0" dirty="0">
                <a:solidFill>
                  <a:schemeClr val="bg1"/>
                </a:solidFill>
                <a:latin typeface="Arial" panose="020B0604020202020204" pitchFamily="34" charset="0"/>
                <a:cs typeface="Arial" panose="020B0604020202020204" pitchFamily="34" charset="0"/>
              </a:rPr>
              <a:t>United Kingdom</a:t>
            </a:r>
          </a:p>
        </p:txBody>
      </p:sp>
    </p:spTree>
    <p:extLst>
      <p:ext uri="{BB962C8B-B14F-4D97-AF65-F5344CB8AC3E}">
        <p14:creationId xmlns:p14="http://schemas.microsoft.com/office/powerpoint/2010/main" val="2487593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What is FTT?</a:t>
            </a:r>
          </a:p>
        </p:txBody>
      </p:sp>
      <p:sp>
        <p:nvSpPr>
          <p:cNvPr id="4" name="Text Placeholder 3">
            <a:extLst>
              <a:ext uri="{FF2B5EF4-FFF2-40B4-BE49-F238E27FC236}">
                <a16:creationId xmlns:a16="http://schemas.microsoft.com/office/drawing/2014/main" id="{F929EBEB-72B8-95AE-3870-E3E859B78C00}"/>
              </a:ext>
            </a:extLst>
          </p:cNvPr>
          <p:cNvSpPr>
            <a:spLocks noGrp="1"/>
          </p:cNvSpPr>
          <p:nvPr>
            <p:ph type="body" sz="quarter" idx="11"/>
          </p:nvPr>
        </p:nvSpPr>
        <p:spPr>
          <a:xfrm>
            <a:off x="9615488" y="1904399"/>
            <a:ext cx="8277225" cy="5861738"/>
          </a:xfrm>
        </p:spPr>
        <p:txBody>
          <a:bodyPr>
            <a:normAutofit/>
          </a:bodyPr>
          <a:lstStyle/>
          <a:p>
            <a:pPr marL="342900" indent="-342900">
              <a:buFont typeface="Wingdings" panose="05000000000000000000" pitchFamily="2" charset="2"/>
              <a:buChar char="q"/>
            </a:pPr>
            <a:r>
              <a:rPr lang="en-GB" sz="2400" dirty="0"/>
              <a:t>Soon to be expanded by an FTT model that deal with agricultural decision-making (and potentially land-use)</a:t>
            </a:r>
          </a:p>
          <a:p>
            <a:pPr marL="342900" indent="-342900">
              <a:buFont typeface="Wingdings" panose="05000000000000000000" pitchFamily="2" charset="2"/>
              <a:buChar char="q"/>
            </a:pPr>
            <a:r>
              <a:rPr lang="en-GB" sz="2400" dirty="0"/>
              <a:t>Also currently in the works is a representation of the hydrogen supply model</a:t>
            </a:r>
          </a:p>
          <a:p>
            <a:pPr marL="342900" indent="-342900">
              <a:buFont typeface="Wingdings" panose="05000000000000000000" pitchFamily="2" charset="2"/>
              <a:buChar char="q"/>
            </a:pPr>
            <a:r>
              <a:rPr lang="en-GB" sz="2400" dirty="0"/>
              <a:t>Colleagues at the World Bank are investigating the feasibility of developing Marine and Aviation transport models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803333" y="1904400"/>
            <a:ext cx="7168390" cy="6588726"/>
          </a:xfrm>
        </p:spPr>
        <p:txBody>
          <a:bodyPr>
            <a:normAutofit/>
          </a:bodyPr>
          <a:lstStyle/>
          <a:p>
            <a:pPr marL="342900" indent="-342900">
              <a:buFont typeface="Wingdings" panose="05000000000000000000" pitchFamily="2" charset="2"/>
              <a:buChar char="q"/>
            </a:pPr>
            <a:r>
              <a:rPr lang="en-GB" sz="2400" dirty="0"/>
              <a:t>Short for Future Technology Transformation</a:t>
            </a:r>
          </a:p>
          <a:p>
            <a:pPr marL="342900" indent="-342900">
              <a:buFont typeface="Wingdings" panose="05000000000000000000" pitchFamily="2" charset="2"/>
              <a:buChar char="q"/>
            </a:pPr>
            <a:r>
              <a:rPr lang="en-GB" sz="2400" dirty="0"/>
              <a:t>Can be classified as a post-Schumpeter, evolutionary, innovation model</a:t>
            </a:r>
          </a:p>
          <a:p>
            <a:pPr marL="342900" indent="-342900">
              <a:buFont typeface="Wingdings" panose="05000000000000000000" pitchFamily="2" charset="2"/>
              <a:buChar char="q"/>
            </a:pPr>
            <a:r>
              <a:rPr lang="en-GB" sz="2400" dirty="0"/>
              <a:t>FTT seeks to mimic the behaviour of entrepreneurs from a macro perspective</a:t>
            </a:r>
          </a:p>
          <a:p>
            <a:pPr marL="342900" indent="-342900">
              <a:buFont typeface="Wingdings" panose="05000000000000000000" pitchFamily="2" charset="2"/>
              <a:buChar char="q"/>
            </a:pPr>
            <a:r>
              <a:rPr lang="en-GB" sz="2400" dirty="0"/>
              <a:t>Framework was designed by Jean-Francois Mercure for the power sector</a:t>
            </a:r>
          </a:p>
          <a:p>
            <a:pPr marL="342900" indent="-342900">
              <a:buFont typeface="Wingdings" panose="05000000000000000000" pitchFamily="2" charset="2"/>
              <a:buChar char="q"/>
            </a:pPr>
            <a:r>
              <a:rPr lang="en-GB" sz="2400" dirty="0"/>
              <a:t>Since then, models have been developed for the passenger road transport, freight road transport, residential heating, industrial heating, and iron and steel sectors</a:t>
            </a:r>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p:txBody>
      </p:sp>
    </p:spTree>
    <p:extLst>
      <p:ext uri="{BB962C8B-B14F-4D97-AF65-F5344CB8AC3E}">
        <p14:creationId xmlns:p14="http://schemas.microsoft.com/office/powerpoint/2010/main" val="47295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does FTT work?</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803333" y="1904400"/>
            <a:ext cx="7168390" cy="6588726"/>
          </a:xfrm>
        </p:spPr>
        <p:txBody>
          <a:bodyPr>
            <a:normAutofit lnSpcReduction="10000"/>
          </a:bodyPr>
          <a:lstStyle/>
          <a:p>
            <a:pPr marL="342900" indent="-342900">
              <a:buFont typeface="Wingdings" panose="05000000000000000000" pitchFamily="2" charset="2"/>
              <a:buChar char="q"/>
            </a:pPr>
            <a:r>
              <a:rPr lang="en-GB" sz="2400" dirty="0"/>
              <a:t>FTT steps into the shoes of the entrepreneur</a:t>
            </a:r>
          </a:p>
          <a:p>
            <a:pPr marL="342900" indent="-342900">
              <a:buFont typeface="Wingdings" panose="05000000000000000000" pitchFamily="2" charset="2"/>
              <a:buChar char="q"/>
            </a:pPr>
            <a:r>
              <a:rPr lang="en-GB" sz="2400" dirty="0"/>
              <a:t>Estimates technology-specific cost of production</a:t>
            </a:r>
          </a:p>
          <a:p>
            <a:pPr marL="342900" indent="-342900">
              <a:buFont typeface="Wingdings" panose="05000000000000000000" pitchFamily="2" charset="2"/>
              <a:buChar char="q"/>
            </a:pPr>
            <a:r>
              <a:rPr lang="en-GB" sz="2400" dirty="0"/>
              <a:t>Accounts for uncertainty (varying local conditions, different expectations/valuation of the future, more risk-averse/seeking of agents, etc.) which is reflected in distributed preferences</a:t>
            </a:r>
          </a:p>
          <a:p>
            <a:pPr marL="342900" indent="-342900">
              <a:buFont typeface="Wingdings" panose="05000000000000000000" pitchFamily="2" charset="2"/>
              <a:buChar char="q"/>
            </a:pPr>
            <a:r>
              <a:rPr lang="en-GB" sz="2400" dirty="0"/>
              <a:t>Preferences are fed in to the decision-making core</a:t>
            </a:r>
          </a:p>
          <a:p>
            <a:pPr marL="342900" indent="-342900">
              <a:buFont typeface="Wingdings" panose="05000000000000000000" pitchFamily="2" charset="2"/>
              <a:buChar char="q"/>
            </a:pPr>
            <a:r>
              <a:rPr lang="en-GB" sz="2400" dirty="0"/>
              <a:t>Ultimately, FTT mimics the characteristic S-shaped curve</a:t>
            </a:r>
          </a:p>
          <a:p>
            <a:pPr marL="342900" indent="-342900">
              <a:buFont typeface="Wingdings" panose="05000000000000000000" pitchFamily="2" charset="2"/>
              <a:buChar char="q"/>
            </a:pPr>
            <a:r>
              <a:rPr lang="en-GB" sz="2400" dirty="0"/>
              <a:t>FTT feeds prices, investment, and final energy consumption back to E3ME where it communicates to other parts of the model</a:t>
            </a:r>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p:txBody>
      </p:sp>
      <p:pic>
        <p:nvPicPr>
          <p:cNvPr id="6" name="Picture 5" descr="Icon&#10;&#10;Description automatically generated">
            <a:extLst>
              <a:ext uri="{FF2B5EF4-FFF2-40B4-BE49-F238E27FC236}">
                <a16:creationId xmlns:a16="http://schemas.microsoft.com/office/drawing/2014/main" id="{1AC131E0-5A21-521F-86D9-EEECA73230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277" b="15976"/>
          <a:stretch/>
        </p:blipFill>
        <p:spPr>
          <a:xfrm>
            <a:off x="9679217" y="2943861"/>
            <a:ext cx="7318602" cy="4519008"/>
          </a:xfrm>
          <a:prstGeom prst="rect">
            <a:avLst/>
          </a:prstGeom>
        </p:spPr>
      </p:pic>
    </p:spTree>
    <p:extLst>
      <p:ext uri="{BB962C8B-B14F-4D97-AF65-F5344CB8AC3E}">
        <p14:creationId xmlns:p14="http://schemas.microsoft.com/office/powerpoint/2010/main" val="165425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Why do we use FTT?</a:t>
            </a:r>
          </a:p>
        </p:txBody>
      </p:sp>
      <p:sp>
        <p:nvSpPr>
          <p:cNvPr id="4" name="Text Placeholder 3">
            <a:extLst>
              <a:ext uri="{FF2B5EF4-FFF2-40B4-BE49-F238E27FC236}">
                <a16:creationId xmlns:a16="http://schemas.microsoft.com/office/drawing/2014/main" id="{F929EBEB-72B8-95AE-3870-E3E859B78C00}"/>
              </a:ext>
            </a:extLst>
          </p:cNvPr>
          <p:cNvSpPr>
            <a:spLocks noGrp="1"/>
          </p:cNvSpPr>
          <p:nvPr>
            <p:ph type="body" sz="quarter" idx="11"/>
          </p:nvPr>
        </p:nvSpPr>
        <p:spPr>
          <a:xfrm>
            <a:off x="9615488" y="1904399"/>
            <a:ext cx="8277225" cy="5861738"/>
          </a:xfrm>
        </p:spPr>
        <p:txBody>
          <a:bodyPr>
            <a:normAutofit/>
          </a:bodyPr>
          <a:lstStyle/>
          <a:p>
            <a:pPr marL="342900" indent="-342900">
              <a:buFont typeface="Wingdings" panose="05000000000000000000" pitchFamily="2" charset="2"/>
              <a:buChar char="q"/>
            </a:pPr>
            <a:r>
              <a:rPr lang="en-GB" sz="2400" dirty="0"/>
              <a:t>We are interested in finding out how technologies develop and how they potentially can be promoted</a:t>
            </a:r>
          </a:p>
          <a:p>
            <a:pPr marL="342900" indent="-342900">
              <a:buFont typeface="Wingdings" panose="05000000000000000000" pitchFamily="2" charset="2"/>
              <a:buChar char="q"/>
            </a:pPr>
            <a:r>
              <a:rPr lang="en-GB" sz="2400" dirty="0"/>
              <a:t>Promoting specific technologies requires different way of thinking: A well-oiled machine versus tending to a wild garden</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803333" y="1904400"/>
            <a:ext cx="7168390" cy="6588726"/>
          </a:xfrm>
        </p:spPr>
        <p:txBody>
          <a:bodyPr>
            <a:normAutofit lnSpcReduction="10000"/>
          </a:bodyPr>
          <a:lstStyle/>
          <a:p>
            <a:pPr marL="342900" indent="-342900">
              <a:buFont typeface="Wingdings" panose="05000000000000000000" pitchFamily="2" charset="2"/>
              <a:buChar char="q"/>
            </a:pPr>
            <a:r>
              <a:rPr lang="en-GB" sz="2400" dirty="0"/>
              <a:t>Econometric treatment does not take into account innovation or technical limits or the consequences properly!</a:t>
            </a:r>
          </a:p>
          <a:p>
            <a:pPr marL="342900" indent="-342900">
              <a:buFont typeface="Wingdings" panose="05000000000000000000" pitchFamily="2" charset="2"/>
              <a:buChar char="q"/>
            </a:pPr>
            <a:r>
              <a:rPr lang="en-GB" sz="2400" dirty="0"/>
              <a:t>Innovation as a phenomenon is opposite of routine</a:t>
            </a:r>
          </a:p>
          <a:p>
            <a:pPr marL="342900" indent="-342900">
              <a:buFont typeface="Wingdings" panose="05000000000000000000" pitchFamily="2" charset="2"/>
              <a:buChar char="q"/>
            </a:pPr>
            <a:r>
              <a:rPr lang="en-GB" sz="2400" dirty="0"/>
              <a:t>Econometric parameters are not policy invariant and may not be applicable when policies / ‘the rules of the game’ change (Lucas critique)</a:t>
            </a:r>
          </a:p>
          <a:p>
            <a:pPr marL="342900" indent="-342900">
              <a:buFont typeface="Wingdings" panose="05000000000000000000" pitchFamily="2" charset="2"/>
              <a:buChar char="q"/>
            </a:pPr>
            <a:r>
              <a:rPr lang="en-GB" sz="2400" i="1" dirty="0"/>
              <a:t>However, the assumptions of how a sector works or is constrained may not be policy invariant though!</a:t>
            </a:r>
          </a:p>
          <a:p>
            <a:pPr marL="342900" indent="-342900">
              <a:buFont typeface="Wingdings" panose="05000000000000000000" pitchFamily="2" charset="2"/>
              <a:buChar char="q"/>
            </a:pPr>
            <a:r>
              <a:rPr lang="en-GB" sz="2400" dirty="0"/>
              <a:t>Allows inclusion of detailed policies beyond price signalling</a:t>
            </a:r>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p:txBody>
      </p:sp>
      <p:pic>
        <p:nvPicPr>
          <p:cNvPr id="3" name="Picture 2">
            <a:extLst>
              <a:ext uri="{FF2B5EF4-FFF2-40B4-BE49-F238E27FC236}">
                <a16:creationId xmlns:a16="http://schemas.microsoft.com/office/drawing/2014/main" id="{59AFF170-2EDE-E6AE-640B-200E90E6AD61}"/>
              </a:ext>
            </a:extLst>
          </p:cNvPr>
          <p:cNvPicPr>
            <a:picLocks noChangeAspect="1"/>
          </p:cNvPicPr>
          <p:nvPr/>
        </p:nvPicPr>
        <p:blipFill rotWithShape="1">
          <a:blip r:embed="rId2"/>
          <a:srcRect l="8731" t="10835" r="8070" b="11808"/>
          <a:stretch/>
        </p:blipFill>
        <p:spPr>
          <a:xfrm>
            <a:off x="9801035" y="4835268"/>
            <a:ext cx="2824152" cy="2369990"/>
          </a:xfrm>
          <a:prstGeom prst="rect">
            <a:avLst/>
          </a:prstGeom>
        </p:spPr>
      </p:pic>
      <p:pic>
        <p:nvPicPr>
          <p:cNvPr id="5" name="Picture 4">
            <a:extLst>
              <a:ext uri="{FF2B5EF4-FFF2-40B4-BE49-F238E27FC236}">
                <a16:creationId xmlns:a16="http://schemas.microsoft.com/office/drawing/2014/main" id="{AC925171-977B-0FE9-0F1F-322E492DEE77}"/>
              </a:ext>
            </a:extLst>
          </p:cNvPr>
          <p:cNvPicPr>
            <a:picLocks noChangeAspect="1"/>
          </p:cNvPicPr>
          <p:nvPr/>
        </p:nvPicPr>
        <p:blipFill>
          <a:blip r:embed="rId3"/>
          <a:stretch>
            <a:fillRect/>
          </a:stretch>
        </p:blipFill>
        <p:spPr>
          <a:xfrm>
            <a:off x="13268952" y="4597345"/>
            <a:ext cx="3794449" cy="28458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7010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fontScale="90000"/>
          </a:bodyPr>
          <a:lstStyle/>
          <a:p>
            <a:r>
              <a:rPr lang="en-US" dirty="0"/>
              <a:t>Mathematical Framework</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459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Theoretical framework</a:t>
            </a:r>
          </a:p>
        </p:txBody>
      </p:sp>
      <p:sp>
        <p:nvSpPr>
          <p:cNvPr id="4" name="Text Placeholder 3">
            <a:extLst>
              <a:ext uri="{FF2B5EF4-FFF2-40B4-BE49-F238E27FC236}">
                <a16:creationId xmlns:a16="http://schemas.microsoft.com/office/drawing/2014/main" id="{F929EBEB-72B8-95AE-3870-E3E859B78C00}"/>
              </a:ext>
            </a:extLst>
          </p:cNvPr>
          <p:cNvSpPr>
            <a:spLocks noGrp="1"/>
          </p:cNvSpPr>
          <p:nvPr>
            <p:ph type="body" sz="quarter" idx="11"/>
          </p:nvPr>
        </p:nvSpPr>
        <p:spPr>
          <a:xfrm>
            <a:off x="9615488" y="2141951"/>
            <a:ext cx="8277225" cy="6351175"/>
          </a:xfrm>
        </p:spPr>
        <p:txBody>
          <a:bodyPr>
            <a:normAutofit/>
          </a:bodyPr>
          <a:lstStyle/>
          <a:p>
            <a:pPr marL="342900" indent="-342900">
              <a:buFont typeface="Wingdings" panose="05000000000000000000" pitchFamily="2" charset="2"/>
              <a:buChar char="q"/>
            </a:pPr>
            <a:r>
              <a:rPr lang="en-GB" sz="2400" dirty="0"/>
              <a:t>The LV equation contains parameters for “births” and deaths”, like in demographic and ecological modelling</a:t>
            </a:r>
          </a:p>
          <a:p>
            <a:pPr marL="342900" indent="-342900">
              <a:buFont typeface="Wingdings" panose="05000000000000000000" pitchFamily="2" charset="2"/>
              <a:buChar char="q"/>
            </a:pPr>
            <a:r>
              <a:rPr lang="en-GB" sz="2400" dirty="0"/>
              <a:t>For a full description of the theoretical and mathematical framework I refer to:</a:t>
            </a:r>
          </a:p>
          <a:p>
            <a:pPr marL="1028700" lvl="1" indent="-342900">
              <a:buFont typeface="Wingdings" panose="05000000000000000000" pitchFamily="2" charset="2"/>
              <a:buChar char="q"/>
            </a:pPr>
            <a:r>
              <a:rPr lang="en-GB" sz="2400" dirty="0">
                <a:latin typeface="+mn-lt"/>
                <a:cs typeface="Arial"/>
              </a:rPr>
              <a:t>Mercure, J. F. (2012). “FTT: Power: A global model of the power sector with induced technological change and natural resource depletion”. </a:t>
            </a:r>
            <a:r>
              <a:rPr lang="en-GB" sz="2400" i="1" dirty="0">
                <a:latin typeface="+mn-lt"/>
                <a:cs typeface="Arial"/>
              </a:rPr>
              <a:t>Energy Policy</a:t>
            </a:r>
            <a:r>
              <a:rPr lang="en-GB" sz="2400" dirty="0">
                <a:latin typeface="+mn-lt"/>
                <a:cs typeface="Arial"/>
              </a:rPr>
              <a:t>, 48, 799-811.</a:t>
            </a:r>
          </a:p>
          <a:p>
            <a:pPr marL="1028700" lvl="1" indent="-342900">
              <a:buFont typeface="Wingdings" panose="05000000000000000000" pitchFamily="2" charset="2"/>
              <a:buChar char="q"/>
            </a:pPr>
            <a:r>
              <a:rPr lang="en-GB" sz="2400" dirty="0">
                <a:latin typeface="+mn-lt"/>
                <a:cs typeface="Arial"/>
              </a:rPr>
              <a:t>Mercure, J. F. (2015). “An age structured demographic theory of technological change”. </a:t>
            </a:r>
            <a:r>
              <a:rPr lang="en-GB" sz="2400" i="1" dirty="0">
                <a:latin typeface="+mn-lt"/>
                <a:cs typeface="Arial"/>
              </a:rPr>
              <a:t>Journal of Evolutionary Economics</a:t>
            </a:r>
            <a:r>
              <a:rPr lang="en-GB" sz="2400" dirty="0">
                <a:latin typeface="+mn-lt"/>
                <a:cs typeface="Arial"/>
              </a:rPr>
              <a:t>, 25(4), 787-820.</a:t>
            </a:r>
            <a:endParaRPr lang="en-GB" sz="2400" dirty="0">
              <a:latin typeface="+mn-lt"/>
            </a:endParaRP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803333" y="2141951"/>
            <a:ext cx="7168390" cy="6351175"/>
          </a:xfrm>
        </p:spPr>
        <p:txBody>
          <a:bodyPr>
            <a:normAutofit lnSpcReduction="10000"/>
          </a:bodyPr>
          <a:lstStyle/>
          <a:p>
            <a:pPr marL="342900" indent="-342900">
              <a:buFont typeface="Wingdings" panose="05000000000000000000" pitchFamily="2" charset="2"/>
              <a:buChar char="q"/>
            </a:pPr>
            <a:r>
              <a:rPr lang="en-GB" sz="2400" dirty="0"/>
              <a:t>Uncertainty is key in FTT and there are many sources of uncertainty. The heterogeneity of agents is just one of them</a:t>
            </a:r>
          </a:p>
          <a:p>
            <a:pPr marL="342900" indent="-342900">
              <a:buFont typeface="Wingdings" panose="05000000000000000000" pitchFamily="2" charset="2"/>
              <a:buChar char="q"/>
            </a:pPr>
            <a:r>
              <a:rPr lang="en-GB" sz="2400" dirty="0"/>
              <a:t>Technologies compete with each other for market shares on the basis of expected costs differentials, which can be influenced by </a:t>
            </a:r>
          </a:p>
          <a:p>
            <a:pPr marL="342900" indent="-342900">
              <a:buFont typeface="Wingdings" panose="05000000000000000000" pitchFamily="2" charset="2"/>
              <a:buChar char="q"/>
            </a:pPr>
            <a:r>
              <a:rPr lang="en-GB" sz="2400" dirty="0"/>
              <a:t>FTT uses a replicator function to determine market share changes based on the </a:t>
            </a:r>
            <a:r>
              <a:rPr lang="en-GB" sz="2400" dirty="0" err="1"/>
              <a:t>Lotka</a:t>
            </a:r>
            <a:r>
              <a:rPr lang="en-GB" sz="2400" dirty="0"/>
              <a:t>-Volterra (LV) equation (or predator-prey)</a:t>
            </a:r>
          </a:p>
          <a:p>
            <a:pPr marL="342900" indent="-342900">
              <a:buFont typeface="Wingdings" panose="05000000000000000000" pitchFamily="2" charset="2"/>
              <a:buChar char="q"/>
            </a:pPr>
            <a:r>
              <a:rPr lang="en-GB" sz="2400" dirty="0"/>
              <a:t>Entrepreneurs seek finance/loans for their entrepreneurial endeavours; they are risk-seeking; they have different expectations/valuations of the future</a:t>
            </a:r>
          </a:p>
          <a:p>
            <a:pPr marL="342900" indent="-342900">
              <a:buFont typeface="Wingdings" panose="05000000000000000000" pitchFamily="2" charset="2"/>
              <a:buChar char="q"/>
            </a:pPr>
            <a:endParaRPr lang="en-GB" sz="2400" dirty="0"/>
          </a:p>
        </p:txBody>
      </p:sp>
    </p:spTree>
    <p:extLst>
      <p:ext uri="{BB962C8B-B14F-4D97-AF65-F5344CB8AC3E}">
        <p14:creationId xmlns:p14="http://schemas.microsoft.com/office/powerpoint/2010/main" val="4264044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FD746-65B2-B6FC-7230-FC4E4C5896DE}"/>
              </a:ext>
            </a:extLst>
          </p:cNvPr>
          <p:cNvSpPr>
            <a:spLocks noGrp="1"/>
          </p:cNvSpPr>
          <p:nvPr>
            <p:ph type="title"/>
          </p:nvPr>
        </p:nvSpPr>
        <p:spPr/>
        <p:txBody>
          <a:bodyPr/>
          <a:lstStyle/>
          <a:p>
            <a:r>
              <a:rPr lang="en-US" dirty="0"/>
              <a:t>Levelised cost</a:t>
            </a:r>
          </a:p>
        </p:txBody>
      </p:sp>
      <p:sp>
        <p:nvSpPr>
          <p:cNvPr id="3" name="Slide Number Placeholder 2">
            <a:extLst>
              <a:ext uri="{FF2B5EF4-FFF2-40B4-BE49-F238E27FC236}">
                <a16:creationId xmlns:a16="http://schemas.microsoft.com/office/drawing/2014/main" id="{B2F48825-5034-B949-2118-16902991C74F}"/>
              </a:ext>
            </a:extLst>
          </p:cNvPr>
          <p:cNvSpPr>
            <a:spLocks noGrp="1"/>
          </p:cNvSpPr>
          <p:nvPr>
            <p:ph type="sldNum" sz="quarter" idx="4"/>
          </p:nvPr>
        </p:nvSpPr>
        <p:spPr>
          <a:xfrm>
            <a:off x="13762922" y="9799861"/>
            <a:ext cx="4114800" cy="201379"/>
          </a:xfrm>
          <a:prstGeom prst="rect">
            <a:avLst/>
          </a:prstGeom>
        </p:spPr>
        <p:txBody>
          <a:bodyPr vert="horz" lIns="0" tIns="0" rIns="0" bIns="0" rtlCol="0" anchor="ctr"/>
          <a:lstStyle>
            <a:defPPr>
              <a:defRPr lang="en-US"/>
            </a:defPPr>
            <a:lvl1pPr marL="0" algn="r" defTabSz="457200" rtl="0" eaLnBrk="1" latinLnBrk="0" hangingPunct="1">
              <a:defRPr lang="en-US" sz="1100" b="1" kern="1200" spc="110" baseline="0" smtClean="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22BB2E0-3F4A-334A-8F86-FFEC3902A6A3}" type="slidenum">
              <a:rPr lang="en-GB" smtClean="0"/>
              <a:pPr/>
              <a:t>9</a:t>
            </a:fld>
            <a:endParaRPr lang="en-GB" dirty="0"/>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AF72796E-D2D2-4579-60DC-17A87F875FC3}"/>
                  </a:ext>
                </a:extLst>
              </p:cNvPr>
              <p:cNvGraphicFramePr>
                <a:graphicFrameLocks noGrp="1"/>
              </p:cNvGraphicFramePr>
              <p:nvPr>
                <p:extLst>
                  <p:ext uri="{D42A27DB-BD31-4B8C-83A1-F6EECF244321}">
                    <p14:modId xmlns:p14="http://schemas.microsoft.com/office/powerpoint/2010/main" val="422549050"/>
                  </p:ext>
                </p:extLst>
              </p:nvPr>
            </p:nvGraphicFramePr>
            <p:xfrm>
              <a:off x="736768" y="2096738"/>
              <a:ext cx="16439884" cy="7510724"/>
            </p:xfrm>
            <a:graphic>
              <a:graphicData uri="http://schemas.openxmlformats.org/drawingml/2006/table">
                <a:tbl>
                  <a:tblPr firstCol="1">
                    <a:tableStyleId>{125E5076-3810-47DD-B79F-674D7AD40C01}</a:tableStyleId>
                  </a:tblPr>
                  <a:tblGrid>
                    <a:gridCol w="5087835">
                      <a:extLst>
                        <a:ext uri="{9D8B030D-6E8A-4147-A177-3AD203B41FA5}">
                          <a16:colId xmlns:a16="http://schemas.microsoft.com/office/drawing/2014/main" val="844207396"/>
                        </a:ext>
                      </a:extLst>
                    </a:gridCol>
                    <a:gridCol w="11352049">
                      <a:extLst>
                        <a:ext uri="{9D8B030D-6E8A-4147-A177-3AD203B41FA5}">
                          <a16:colId xmlns:a16="http://schemas.microsoft.com/office/drawing/2014/main" val="2804227216"/>
                        </a:ext>
                      </a:extLst>
                    </a:gridCol>
                  </a:tblGrid>
                  <a:tr h="1496486">
                    <a:tc>
                      <a:txBody>
                        <a:bodyPr/>
                        <a:lstStyle/>
                        <a:p>
                          <a:r>
                            <a:rPr lang="en-GB" sz="2400" dirty="0">
                              <a:solidFill>
                                <a:schemeClr val="bg1"/>
                              </a:solidFill>
                            </a:rPr>
                            <a:t>Net present value of expenses</a:t>
                          </a:r>
                        </a:p>
                      </a:txBody>
                      <a:tcPr anchor="ctr"/>
                    </a:tc>
                    <a:tc>
                      <a:txBody>
                        <a:bodyPr/>
                        <a:lstStyle/>
                        <a:p>
                          <a:pPr algn="ctr">
                            <a:lnSpc>
                              <a:spcPct val="100000"/>
                            </a:lnSpc>
                            <a:spcBef>
                              <a:spcPts val="0"/>
                            </a:spcBef>
                            <a:spcAft>
                              <a:spcPts val="600"/>
                            </a:spcAft>
                          </a:pPr>
                          <a14:m>
                            <m:oMathPara xmlns:m="http://schemas.openxmlformats.org/officeDocument/2006/math">
                              <m:oMathParaPr>
                                <m:jc m:val="centerGroup"/>
                              </m:oMathParaPr>
                              <m:oMath xmlns:m="http://schemas.openxmlformats.org/officeDocument/2006/math">
                                <m:r>
                                  <a:rPr kumimoji="0" lang="nl-NL" sz="2800" b="0" u="none" strike="noStrike" kern="0" cap="none" spc="0" normalizeH="0" baseline="0" noProof="0" dirty="0" smtClean="0">
                                    <a:ln>
                                      <a:noFill/>
                                    </a:ln>
                                    <a:solidFill>
                                      <a:schemeClr val="bg1"/>
                                    </a:solidFill>
                                    <a:effectLst/>
                                    <a:uLnTx/>
                                    <a:uFillTx/>
                                  </a:rPr>
                                  <m:t>𝑁𝑃𝑉</m:t>
                                </m:r>
                                <m:r>
                                  <a:rPr kumimoji="0" lang="nl-NL" sz="2800" b="0" u="none" strike="noStrike" kern="0" cap="none" spc="0" normalizeH="0" baseline="-25000" noProof="0" dirty="0" err="1">
                                    <a:ln>
                                      <a:noFill/>
                                    </a:ln>
                                    <a:solidFill>
                                      <a:schemeClr val="bg1"/>
                                    </a:solidFill>
                                    <a:effectLst/>
                                    <a:uLnTx/>
                                    <a:uFillTx/>
                                  </a:rPr>
                                  <m:t>𝑒𝑥𝑝𝑒𝑛𝑠𝑒𝑠</m:t>
                                </m:r>
                                <m:r>
                                  <a:rPr kumimoji="0" lang="nl-NL" sz="2800" b="0" u="none" strike="noStrike" kern="0" cap="none" spc="0" normalizeH="0" baseline="0" noProof="0" dirty="0">
                                    <a:ln>
                                      <a:noFill/>
                                    </a:ln>
                                    <a:solidFill>
                                      <a:schemeClr val="bg1"/>
                                    </a:solidFill>
                                    <a:effectLst/>
                                    <a:uLnTx/>
                                    <a:uFillTx/>
                                  </a:rPr>
                                  <m:t>=</m:t>
                                </m:r>
                                <m:nary>
                                  <m:naryPr>
                                    <m:chr m:val="∑"/>
                                    <m:ctrlPr>
                                      <a:rPr kumimoji="0" lang="nl-NL" sz="2800" b="0" u="none" strike="noStrike" kern="0" cap="none" spc="0" normalizeH="0" baseline="0" noProof="0" dirty="0">
                                        <a:ln>
                                          <a:noFill/>
                                        </a:ln>
                                        <a:solidFill>
                                          <a:schemeClr val="bg1"/>
                                        </a:solidFill>
                                        <a:effectLst/>
                                        <a:uLnTx/>
                                        <a:uFillTx/>
                                      </a:rPr>
                                    </m:ctrlPr>
                                  </m:naryPr>
                                  <m:sub>
                                    <m:r>
                                      <m:rPr>
                                        <m:brk m:alnAt="23"/>
                                      </m:rPr>
                                      <a:rPr kumimoji="0" lang="nl-NL" sz="2800" b="0" u="none" strike="noStrike" kern="0" cap="none" spc="0" normalizeH="0" baseline="0" noProof="0" dirty="0">
                                        <a:ln>
                                          <a:noFill/>
                                        </a:ln>
                                        <a:solidFill>
                                          <a:schemeClr val="bg1"/>
                                        </a:solidFill>
                                        <a:effectLst/>
                                        <a:uLnTx/>
                                        <a:uFillTx/>
                                      </a:rPr>
                                      <m:t>0</m:t>
                                    </m:r>
                                  </m:sub>
                                  <m:sup>
                                    <m:r>
                                      <a:rPr kumimoji="0" lang="nl-NL" sz="2800" b="0" u="none" strike="noStrike" kern="0" cap="none" spc="0" normalizeH="0" baseline="0" noProof="0" dirty="0">
                                        <a:ln>
                                          <a:noFill/>
                                        </a:ln>
                                        <a:solidFill>
                                          <a:schemeClr val="bg1"/>
                                        </a:solidFill>
                                        <a:effectLst/>
                                        <a:uLnTx/>
                                        <a:uFillTx/>
                                      </a:rPr>
                                      <m:t>𝜏</m:t>
                                    </m:r>
                                  </m:sup>
                                  <m:e>
                                    <m:f>
                                      <m:fPr>
                                        <m:ctrlPr>
                                          <a:rPr kumimoji="0" lang="nl-NL" sz="2800" b="0" u="none" strike="noStrike" kern="0" cap="none" spc="0" normalizeH="0" baseline="0" noProof="0" dirty="0">
                                            <a:ln>
                                              <a:noFill/>
                                            </a:ln>
                                            <a:solidFill>
                                              <a:schemeClr val="bg1"/>
                                            </a:solidFill>
                                            <a:effectLst/>
                                            <a:uLnTx/>
                                            <a:uFillTx/>
                                          </a:rPr>
                                        </m:ctrlPr>
                                      </m:fPr>
                                      <m:num>
                                        <m:f>
                                          <m:fPr>
                                            <m:type m:val="skw"/>
                                            <m:ctrlPr>
                                              <a:rPr kumimoji="0" lang="nl-NL" sz="2800" b="0" u="none" strike="noStrike" kern="0" cap="none" spc="0" normalizeH="0" baseline="0" noProof="0" dirty="0" smtClean="0">
                                                <a:ln>
                                                  <a:noFill/>
                                                </a:ln>
                                                <a:solidFill>
                                                  <a:schemeClr val="bg1"/>
                                                </a:solidFill>
                                                <a:effectLst/>
                                                <a:uLnTx/>
                                                <a:uFillTx/>
                                              </a:rPr>
                                            </m:ctrlPr>
                                          </m:fPr>
                                          <m:num>
                                            <m:r>
                                              <a:rPr kumimoji="0" lang="nl-NL" sz="2800" b="0" u="none" strike="noStrike" kern="0" cap="none" spc="0" normalizeH="0" baseline="0" noProof="0" dirty="0" smtClean="0">
                                                <a:ln>
                                                  <a:noFill/>
                                                </a:ln>
                                                <a:solidFill>
                                                  <a:schemeClr val="bg1"/>
                                                </a:solidFill>
                                                <a:effectLst/>
                                                <a:uLnTx/>
                                                <a:uFillTx/>
                                              </a:rPr>
                                              <m:t>𝐼𝐶</m:t>
                                            </m:r>
                                            <m:d>
                                              <m:dPr>
                                                <m:ctrlPr>
                                                  <a:rPr kumimoji="0" lang="nl-NL" sz="2800" b="0" u="none" strike="noStrike" kern="0" cap="none" spc="0" normalizeH="0" baseline="0" noProof="0" dirty="0">
                                                    <a:ln>
                                                      <a:noFill/>
                                                    </a:ln>
                                                    <a:solidFill>
                                                      <a:schemeClr val="bg1"/>
                                                    </a:solidFill>
                                                    <a:effectLst/>
                                                    <a:uLnTx/>
                                                    <a:uFillTx/>
                                                  </a:rPr>
                                                </m:ctrlPr>
                                              </m:dPr>
                                              <m:e>
                                                <m:r>
                                                  <a:rPr kumimoji="0" lang="nl-NL" sz="2800" b="0" u="none" strike="noStrike" kern="0" cap="none" spc="0" normalizeH="0" baseline="0" noProof="0" dirty="0">
                                                    <a:ln>
                                                      <a:noFill/>
                                                    </a:ln>
                                                    <a:solidFill>
                                                      <a:schemeClr val="bg1"/>
                                                    </a:solidFill>
                                                    <a:effectLst/>
                                                    <a:uLnTx/>
                                                    <a:uFillTx/>
                                                  </a:rPr>
                                                  <m:t>𝑡</m:t>
                                                </m:r>
                                              </m:e>
                                            </m:d>
                                          </m:num>
                                          <m:den>
                                            <m:r>
                                              <a:rPr kumimoji="0" lang="en-GB" sz="2800" b="0" u="none" strike="noStrike" kern="0" cap="none" spc="0" normalizeH="0" baseline="0" noProof="0" dirty="0" smtClean="0">
                                                <a:ln>
                                                  <a:noFill/>
                                                </a:ln>
                                                <a:solidFill>
                                                  <a:schemeClr val="bg1"/>
                                                </a:solidFill>
                                                <a:effectLst/>
                                                <a:uLnTx/>
                                                <a:uFillTx/>
                                              </a:rPr>
                                              <m:t>𝐶𝐹</m:t>
                                            </m:r>
                                            <m:r>
                                              <a:rPr kumimoji="0" lang="en-GB" sz="2800" b="0" u="none" strike="noStrike" kern="0" cap="none" spc="0" normalizeH="0" baseline="0" noProof="0" dirty="0" smtClean="0">
                                                <a:ln>
                                                  <a:noFill/>
                                                </a:ln>
                                                <a:solidFill>
                                                  <a:schemeClr val="bg1"/>
                                                </a:solidFill>
                                                <a:effectLst/>
                                                <a:uLnTx/>
                                                <a:uFillTx/>
                                              </a:rPr>
                                              <m:t>(</m:t>
                                            </m:r>
                                            <m:r>
                                              <a:rPr kumimoji="0" lang="en-GB" sz="2800" b="0" u="none" strike="noStrike" kern="0" cap="none" spc="0" normalizeH="0" baseline="0" noProof="0" dirty="0" smtClean="0">
                                                <a:ln>
                                                  <a:noFill/>
                                                </a:ln>
                                                <a:solidFill>
                                                  <a:schemeClr val="bg1"/>
                                                </a:solidFill>
                                                <a:effectLst/>
                                                <a:uLnTx/>
                                                <a:uFillTx/>
                                              </a:rPr>
                                              <m:t>𝑡</m:t>
                                            </m:r>
                                            <m:r>
                                              <a:rPr kumimoji="0" lang="en-GB" sz="2800" b="0" u="none" strike="noStrike" kern="0" cap="none" spc="0" normalizeH="0" baseline="0" noProof="0" dirty="0" smtClean="0">
                                                <a:ln>
                                                  <a:noFill/>
                                                </a:ln>
                                                <a:solidFill>
                                                  <a:schemeClr val="bg1"/>
                                                </a:solidFill>
                                                <a:effectLst/>
                                                <a:uLnTx/>
                                                <a:uFillTx/>
                                              </a:rPr>
                                              <m:t>)</m:t>
                                            </m:r>
                                          </m:den>
                                        </m:f>
                                        <m:r>
                                          <a:rPr kumimoji="0" lang="nl-NL" sz="2800" b="0" u="none" strike="noStrike" kern="0" cap="none" spc="0" normalizeH="0" baseline="0" noProof="0" dirty="0">
                                            <a:ln>
                                              <a:noFill/>
                                            </a:ln>
                                            <a:solidFill>
                                              <a:schemeClr val="bg1"/>
                                            </a:solidFill>
                                            <a:effectLst/>
                                            <a:uLnTx/>
                                            <a:uFillTx/>
                                          </a:rPr>
                                          <m:t>+</m:t>
                                        </m:r>
                                        <m:r>
                                          <a:rPr kumimoji="0" lang="nl-NL" sz="2800" b="0" u="none" strike="noStrike" kern="0" cap="none" spc="0" normalizeH="0" baseline="0" noProof="0" dirty="0">
                                            <a:ln>
                                              <a:noFill/>
                                            </a:ln>
                                            <a:solidFill>
                                              <a:schemeClr val="bg1"/>
                                            </a:solidFill>
                                            <a:effectLst/>
                                            <a:uLnTx/>
                                            <a:uFillTx/>
                                          </a:rPr>
                                          <m:t>𝑂𝑀</m:t>
                                        </m:r>
                                        <m:d>
                                          <m:dPr>
                                            <m:ctrlPr>
                                              <a:rPr kumimoji="0" lang="nl-NL" sz="2800" b="0" u="none" strike="noStrike" kern="0" cap="none" spc="0" normalizeH="0" baseline="0" noProof="0" dirty="0">
                                                <a:ln>
                                                  <a:noFill/>
                                                </a:ln>
                                                <a:solidFill>
                                                  <a:schemeClr val="bg1"/>
                                                </a:solidFill>
                                                <a:effectLst/>
                                                <a:uLnTx/>
                                                <a:uFillTx/>
                                              </a:rPr>
                                            </m:ctrlPr>
                                          </m:dPr>
                                          <m:e>
                                            <m:r>
                                              <a:rPr kumimoji="0" lang="nl-NL" sz="2800" b="0" u="none" strike="noStrike" kern="0" cap="none" spc="0" normalizeH="0" baseline="0" noProof="0" dirty="0">
                                                <a:ln>
                                                  <a:noFill/>
                                                </a:ln>
                                                <a:solidFill>
                                                  <a:schemeClr val="bg1"/>
                                                </a:solidFill>
                                                <a:effectLst/>
                                                <a:uLnTx/>
                                                <a:uFillTx/>
                                              </a:rPr>
                                              <m:t>𝑡</m:t>
                                            </m:r>
                                          </m:e>
                                        </m:d>
                                        <m:r>
                                          <a:rPr kumimoji="0" lang="nl-NL" sz="2800" b="0" u="none" strike="noStrike" kern="0" cap="none" spc="0" normalizeH="0" baseline="0" noProof="0" dirty="0">
                                            <a:ln>
                                              <a:noFill/>
                                            </a:ln>
                                            <a:solidFill>
                                              <a:schemeClr val="bg1"/>
                                            </a:solidFill>
                                            <a:effectLst/>
                                            <a:uLnTx/>
                                            <a:uFillTx/>
                                          </a:rPr>
                                          <m:t>+</m:t>
                                        </m:r>
                                        <m:r>
                                          <a:rPr kumimoji="0" lang="nl-NL" sz="2800" b="0" u="none" strike="noStrike" kern="0" cap="none" spc="0" normalizeH="0" baseline="0" noProof="0" dirty="0">
                                            <a:ln>
                                              <a:noFill/>
                                            </a:ln>
                                            <a:solidFill>
                                              <a:schemeClr val="bg1"/>
                                            </a:solidFill>
                                            <a:effectLst/>
                                            <a:uLnTx/>
                                            <a:uFillTx/>
                                          </a:rPr>
                                          <m:t>𝐹𝐶</m:t>
                                        </m:r>
                                        <m:d>
                                          <m:dPr>
                                            <m:ctrlPr>
                                              <a:rPr kumimoji="0" lang="nl-NL" sz="2800" b="0" u="none" strike="noStrike" kern="0" cap="none" spc="0" normalizeH="0" baseline="0" noProof="0" dirty="0">
                                                <a:ln>
                                                  <a:noFill/>
                                                </a:ln>
                                                <a:solidFill>
                                                  <a:schemeClr val="bg1"/>
                                                </a:solidFill>
                                                <a:effectLst/>
                                                <a:uLnTx/>
                                                <a:uFillTx/>
                                              </a:rPr>
                                            </m:ctrlPr>
                                          </m:dPr>
                                          <m:e>
                                            <m:r>
                                              <a:rPr kumimoji="0" lang="nl-NL" sz="2800" b="0" u="none" strike="noStrike" kern="0" cap="none" spc="0" normalizeH="0" baseline="0" noProof="0" dirty="0">
                                                <a:ln>
                                                  <a:noFill/>
                                                </a:ln>
                                                <a:solidFill>
                                                  <a:schemeClr val="bg1"/>
                                                </a:solidFill>
                                                <a:effectLst/>
                                                <a:uLnTx/>
                                                <a:uFillTx/>
                                              </a:rPr>
                                              <m:t>𝑡</m:t>
                                            </m:r>
                                          </m:e>
                                        </m:d>
                                        <m:r>
                                          <a:rPr kumimoji="0" lang="nl-NL" sz="2800" b="0" u="none" strike="noStrike" kern="0" cap="none" spc="0" normalizeH="0" baseline="0" noProof="0" dirty="0">
                                            <a:ln>
                                              <a:noFill/>
                                            </a:ln>
                                            <a:solidFill>
                                              <a:schemeClr val="bg1"/>
                                            </a:solidFill>
                                            <a:effectLst/>
                                            <a:uLnTx/>
                                            <a:uFillTx/>
                                          </a:rPr>
                                          <m:t>+</m:t>
                                        </m:r>
                                        <m:r>
                                          <a:rPr kumimoji="0" lang="nl-NL" sz="2800" b="0" u="none" strike="noStrike" kern="0" cap="none" spc="0" normalizeH="0" baseline="0" noProof="0" dirty="0">
                                            <a:ln>
                                              <a:noFill/>
                                            </a:ln>
                                            <a:solidFill>
                                              <a:schemeClr val="bg1"/>
                                            </a:solidFill>
                                            <a:effectLst/>
                                            <a:uLnTx/>
                                            <a:uFillTx/>
                                          </a:rPr>
                                          <m:t>𝐶𝑂</m:t>
                                        </m:r>
                                        <m:r>
                                          <a:rPr kumimoji="0" lang="nl-NL" sz="2800" b="0" u="none" strike="noStrike" kern="0" cap="none" spc="0" normalizeH="0" baseline="0" noProof="0" dirty="0">
                                            <a:ln>
                                              <a:noFill/>
                                            </a:ln>
                                            <a:solidFill>
                                              <a:schemeClr val="bg1"/>
                                            </a:solidFill>
                                            <a:effectLst/>
                                            <a:uLnTx/>
                                            <a:uFillTx/>
                                          </a:rPr>
                                          <m:t>2</m:t>
                                        </m:r>
                                        <m:r>
                                          <a:rPr kumimoji="0" lang="nl-NL" sz="2800" b="0" u="none" strike="noStrike" kern="0" cap="none" spc="0" normalizeH="0" baseline="0" noProof="0" dirty="0">
                                            <a:ln>
                                              <a:noFill/>
                                            </a:ln>
                                            <a:solidFill>
                                              <a:schemeClr val="bg1"/>
                                            </a:solidFill>
                                            <a:effectLst/>
                                            <a:uLnTx/>
                                            <a:uFillTx/>
                                          </a:rPr>
                                          <m:t>𝑇</m:t>
                                        </m:r>
                                        <m:d>
                                          <m:dPr>
                                            <m:ctrlPr>
                                              <a:rPr kumimoji="0" lang="nl-NL" sz="2800" b="0" u="none" strike="noStrike" kern="0" cap="none" spc="0" normalizeH="0" baseline="0" noProof="0" dirty="0">
                                                <a:ln>
                                                  <a:noFill/>
                                                </a:ln>
                                                <a:solidFill>
                                                  <a:schemeClr val="bg1"/>
                                                </a:solidFill>
                                                <a:effectLst/>
                                                <a:uLnTx/>
                                                <a:uFillTx/>
                                              </a:rPr>
                                            </m:ctrlPr>
                                          </m:dPr>
                                          <m:e>
                                            <m:r>
                                              <a:rPr kumimoji="0" lang="nl-NL" sz="2800" b="0" u="none" strike="noStrike" kern="0" cap="none" spc="0" normalizeH="0" baseline="0" noProof="0" dirty="0">
                                                <a:ln>
                                                  <a:noFill/>
                                                </a:ln>
                                                <a:solidFill>
                                                  <a:schemeClr val="bg1"/>
                                                </a:solidFill>
                                                <a:effectLst/>
                                                <a:uLnTx/>
                                                <a:uFillTx/>
                                              </a:rPr>
                                              <m:t>𝑡</m:t>
                                            </m:r>
                                          </m:e>
                                        </m:d>
                                        <m:r>
                                          <a:rPr kumimoji="0" lang="nl-NL" sz="2800" b="0" u="none" strike="noStrike" kern="0" cap="none" spc="0" normalizeH="0" baseline="0" noProof="0" dirty="0">
                                            <a:ln>
                                              <a:noFill/>
                                            </a:ln>
                                            <a:solidFill>
                                              <a:schemeClr val="bg1"/>
                                            </a:solidFill>
                                            <a:effectLst/>
                                            <a:uLnTx/>
                                            <a:uFillTx/>
                                          </a:rPr>
                                          <m:t>+…</m:t>
                                        </m:r>
                                      </m:num>
                                      <m:den>
                                        <m:sSup>
                                          <m:sSupPr>
                                            <m:ctrlPr>
                                              <a:rPr kumimoji="0" lang="nl-NL" sz="2800" b="0" u="none" strike="noStrike" kern="0" cap="none" spc="0" normalizeH="0" baseline="0" noProof="0" dirty="0">
                                                <a:ln>
                                                  <a:noFill/>
                                                </a:ln>
                                                <a:solidFill>
                                                  <a:schemeClr val="bg1"/>
                                                </a:solidFill>
                                                <a:effectLst/>
                                                <a:uLnTx/>
                                                <a:uFillTx/>
                                              </a:rPr>
                                            </m:ctrlPr>
                                          </m:sSupPr>
                                          <m:e>
                                            <m:d>
                                              <m:dPr>
                                                <m:ctrlPr>
                                                  <a:rPr kumimoji="0" lang="nl-NL" sz="2800" b="0" u="none" strike="noStrike" kern="0" cap="none" spc="0" normalizeH="0" baseline="0" noProof="0" dirty="0">
                                                    <a:ln>
                                                      <a:noFill/>
                                                    </a:ln>
                                                    <a:solidFill>
                                                      <a:schemeClr val="bg1"/>
                                                    </a:solidFill>
                                                    <a:effectLst/>
                                                    <a:uLnTx/>
                                                    <a:uFillTx/>
                                                  </a:rPr>
                                                </m:ctrlPr>
                                              </m:dPr>
                                              <m:e>
                                                <m:r>
                                                  <a:rPr kumimoji="0" lang="nl-NL" sz="2800" b="0" u="none" strike="noStrike" kern="0" cap="none" spc="0" normalizeH="0" baseline="0" noProof="0" dirty="0">
                                                    <a:ln>
                                                      <a:noFill/>
                                                    </a:ln>
                                                    <a:solidFill>
                                                      <a:schemeClr val="bg1"/>
                                                    </a:solidFill>
                                                    <a:effectLst/>
                                                    <a:uLnTx/>
                                                    <a:uFillTx/>
                                                  </a:rPr>
                                                  <m:t>1+</m:t>
                                                </m:r>
                                                <m:r>
                                                  <a:rPr kumimoji="0" lang="nl-NL" sz="2800" b="0" u="none" strike="noStrike" kern="0" cap="none" spc="0" normalizeH="0" baseline="0" noProof="0" dirty="0">
                                                    <a:ln>
                                                      <a:noFill/>
                                                    </a:ln>
                                                    <a:solidFill>
                                                      <a:schemeClr val="bg1"/>
                                                    </a:solidFill>
                                                    <a:effectLst/>
                                                    <a:uLnTx/>
                                                    <a:uFillTx/>
                                                  </a:rPr>
                                                  <m:t>𝑟</m:t>
                                                </m:r>
                                              </m:e>
                                            </m:d>
                                          </m:e>
                                          <m:sup>
                                            <m:r>
                                              <a:rPr kumimoji="0" lang="nl-NL" sz="2800" b="0" u="none" strike="noStrike" kern="0" cap="none" spc="0" normalizeH="0" baseline="0" noProof="0" dirty="0">
                                                <a:ln>
                                                  <a:noFill/>
                                                </a:ln>
                                                <a:solidFill>
                                                  <a:schemeClr val="bg1"/>
                                                </a:solidFill>
                                                <a:effectLst/>
                                                <a:uLnTx/>
                                                <a:uFillTx/>
                                              </a:rPr>
                                              <m:t>𝑡</m:t>
                                            </m:r>
                                          </m:sup>
                                        </m:sSup>
                                      </m:den>
                                    </m:f>
                                  </m:e>
                                </m:nary>
                              </m:oMath>
                            </m:oMathPara>
                          </a14:m>
                          <a:endParaRPr lang="en-GB" sz="2800" b="0" i="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txBody>
                      <a:tcPr marL="68580" marR="68580" marT="0" marB="0"/>
                    </a:tc>
                    <a:extLst>
                      <a:ext uri="{0D108BD9-81ED-4DB2-BD59-A6C34878D82A}">
                        <a16:rowId xmlns:a16="http://schemas.microsoft.com/office/drawing/2014/main" val="406612662"/>
                      </a:ext>
                    </a:extLst>
                  </a:tr>
                  <a:tr h="959286">
                    <a:tc>
                      <a:txBody>
                        <a:bodyPr/>
                        <a:lstStyle/>
                        <a:p>
                          <a:r>
                            <a:rPr lang="en-GB" sz="2400" dirty="0">
                              <a:solidFill>
                                <a:schemeClr val="bg1"/>
                              </a:solidFill>
                            </a:rPr>
                            <a:t>Net present value of benefits</a:t>
                          </a:r>
                        </a:p>
                      </a:txBody>
                      <a:tcPr anchor="ctr"/>
                    </a:tc>
                    <a:tc>
                      <a:txBody>
                        <a:bodyPr/>
                        <a:lstStyle/>
                        <a:p>
                          <a:pPr algn="ctr">
                            <a:lnSpc>
                              <a:spcPct val="100000"/>
                            </a:lnSpc>
                            <a:spcBef>
                              <a:spcPts val="0"/>
                            </a:spcBef>
                            <a:spcAft>
                              <a:spcPts val="600"/>
                            </a:spcAft>
                          </a:pPr>
                          <a14:m>
                            <m:oMath xmlns:m="http://schemas.openxmlformats.org/officeDocument/2006/math">
                              <m:sSub>
                                <m:sSubPr>
                                  <m:ctrlPr>
                                    <a:rPr kumimoji="0" lang="nl-NL" sz="2800" b="0" u="none" strike="noStrike" kern="0" cap="none" spc="0" normalizeH="0" baseline="0" noProof="0" dirty="0" smtClean="0">
                                      <a:ln>
                                        <a:noFill/>
                                      </a:ln>
                                      <a:solidFill>
                                        <a:schemeClr val="bg1"/>
                                      </a:solidFill>
                                      <a:effectLst/>
                                      <a:uLnTx/>
                                      <a:uFillTx/>
                                    </a:rPr>
                                  </m:ctrlPr>
                                </m:sSubPr>
                                <m:e>
                                  <m:r>
                                    <a:rPr kumimoji="0" lang="nl-NL" sz="2800" b="0" u="none" strike="noStrike" kern="0" cap="none" spc="0" normalizeH="0" baseline="0" noProof="0" dirty="0">
                                      <a:ln>
                                        <a:noFill/>
                                      </a:ln>
                                      <a:solidFill>
                                        <a:schemeClr val="bg1"/>
                                      </a:solidFill>
                                      <a:effectLst/>
                                      <a:uLnTx/>
                                      <a:uFillTx/>
                                    </a:rPr>
                                    <m:t>𝑁</m:t>
                                  </m:r>
                                  <m:r>
                                    <a:rPr kumimoji="0" lang="en-US" sz="2800" b="0" u="none" strike="noStrike" kern="0" cap="none" spc="0" normalizeH="0" baseline="0" noProof="0" dirty="0" err="1">
                                      <a:ln>
                                        <a:noFill/>
                                      </a:ln>
                                      <a:solidFill>
                                        <a:schemeClr val="bg1"/>
                                      </a:solidFill>
                                      <a:effectLst/>
                                      <a:uLnTx/>
                                      <a:uFillTx/>
                                    </a:rPr>
                                    <m:t>𝑃𝑉</m:t>
                                  </m:r>
                                </m:e>
                                <m:sub>
                                  <m:r>
                                    <a:rPr kumimoji="0" lang="en-GB" sz="2800" b="0" u="none" strike="noStrike" kern="0" cap="none" spc="0" normalizeH="0" baseline="0" noProof="0" dirty="0" smtClean="0">
                                      <a:ln>
                                        <a:noFill/>
                                      </a:ln>
                                      <a:solidFill>
                                        <a:schemeClr val="bg1"/>
                                      </a:solidFill>
                                      <a:effectLst/>
                                      <a:uLnTx/>
                                      <a:uFillTx/>
                                    </a:rPr>
                                    <m:t>𝑏𝑒𝑛𝑒𝑓𝑖𝑡𝑠</m:t>
                                  </m:r>
                                </m:sub>
                              </m:sSub>
                              <m:r>
                                <a:rPr kumimoji="0" lang="nl-NL" sz="2800" b="0" u="none" strike="noStrike" kern="0" cap="none" spc="0" normalizeH="0" baseline="0" noProof="0" dirty="0">
                                  <a:ln>
                                    <a:noFill/>
                                  </a:ln>
                                  <a:solidFill>
                                    <a:schemeClr val="bg1"/>
                                  </a:solidFill>
                                  <a:effectLst/>
                                  <a:uLnTx/>
                                  <a:uFillTx/>
                                </a:rPr>
                                <m:t>=</m:t>
                              </m:r>
                            </m:oMath>
                          </a14:m>
                          <a:r>
                            <a:rPr kumimoji="0" lang="nl-NL" sz="2800" b="0" u="none" strike="noStrike" kern="0" cap="none" spc="0" normalizeH="0" baseline="0" noProof="0" dirty="0">
                              <a:ln>
                                <a:noFill/>
                              </a:ln>
                              <a:solidFill>
                                <a:schemeClr val="bg1"/>
                              </a:solidFill>
                              <a:effectLst/>
                              <a:uLnTx/>
                              <a:uFillTx/>
                            </a:rPr>
                            <a:t> </a:t>
                          </a:r>
                          <a14:m>
                            <m:oMath xmlns:m="http://schemas.openxmlformats.org/officeDocument/2006/math">
                              <m:nary>
                                <m:naryPr>
                                  <m:chr m:val="∑"/>
                                  <m:ctrlPr>
                                    <a:rPr kumimoji="0" lang="nl-NL" sz="2800" b="0" u="none" strike="noStrike" kern="0" cap="none" spc="0" normalizeH="0" baseline="0" noProof="0" dirty="0">
                                      <a:ln>
                                        <a:noFill/>
                                      </a:ln>
                                      <a:solidFill>
                                        <a:schemeClr val="bg1"/>
                                      </a:solidFill>
                                      <a:effectLst/>
                                      <a:uLnTx/>
                                      <a:uFillTx/>
                                    </a:rPr>
                                  </m:ctrlPr>
                                </m:naryPr>
                                <m:sub>
                                  <m:r>
                                    <m:rPr>
                                      <m:brk m:alnAt="23"/>
                                    </m:rPr>
                                    <a:rPr kumimoji="0" lang="nl-NL" sz="2800" b="0" u="none" strike="noStrike" kern="0" cap="none" spc="0" normalizeH="0" baseline="0" noProof="0" dirty="0">
                                      <a:ln>
                                        <a:noFill/>
                                      </a:ln>
                                      <a:solidFill>
                                        <a:schemeClr val="bg1"/>
                                      </a:solidFill>
                                      <a:effectLst/>
                                      <a:uLnTx/>
                                      <a:uFillTx/>
                                    </a:rPr>
                                    <m:t>0</m:t>
                                  </m:r>
                                </m:sub>
                                <m:sup>
                                  <m:r>
                                    <a:rPr kumimoji="0" lang="nl-NL" sz="2800" b="0" u="none" strike="noStrike" kern="0" cap="none" spc="0" normalizeH="0" baseline="0" noProof="0" dirty="0">
                                      <a:ln>
                                        <a:noFill/>
                                      </a:ln>
                                      <a:solidFill>
                                        <a:schemeClr val="bg1"/>
                                      </a:solidFill>
                                      <a:effectLst/>
                                      <a:uLnTx/>
                                      <a:uFillTx/>
                                    </a:rPr>
                                    <m:t>𝜏</m:t>
                                  </m:r>
                                </m:sup>
                                <m:e>
                                  <m:f>
                                    <m:fPr>
                                      <m:ctrlPr>
                                        <a:rPr kumimoji="0" lang="nl-NL" sz="2800" b="0" u="none" strike="noStrike" kern="0" cap="none" spc="0" normalizeH="0" baseline="0" noProof="0" dirty="0">
                                          <a:ln>
                                            <a:noFill/>
                                          </a:ln>
                                          <a:solidFill>
                                            <a:schemeClr val="bg1"/>
                                          </a:solidFill>
                                          <a:effectLst/>
                                          <a:uLnTx/>
                                          <a:uFillTx/>
                                        </a:rPr>
                                      </m:ctrlPr>
                                    </m:fPr>
                                    <m:num>
                                      <m:r>
                                        <a:rPr kumimoji="0" lang="nl-NL" sz="2800" b="0" u="none" strike="noStrike" kern="0" cap="none" spc="0" normalizeH="0" baseline="0" noProof="0" dirty="0">
                                          <a:ln>
                                            <a:noFill/>
                                          </a:ln>
                                          <a:solidFill>
                                            <a:schemeClr val="bg1"/>
                                          </a:solidFill>
                                          <a:effectLst/>
                                          <a:uLnTx/>
                                          <a:uFillTx/>
                                        </a:rPr>
                                        <m:t>𝑃</m:t>
                                      </m:r>
                                      <m:d>
                                        <m:dPr>
                                          <m:ctrlPr>
                                            <a:rPr kumimoji="0" lang="nl-NL" sz="2800" b="0" u="none" strike="noStrike" kern="0" cap="none" spc="0" normalizeH="0" baseline="0" noProof="0" dirty="0">
                                              <a:ln>
                                                <a:noFill/>
                                              </a:ln>
                                              <a:solidFill>
                                                <a:schemeClr val="bg1"/>
                                              </a:solidFill>
                                              <a:effectLst/>
                                              <a:uLnTx/>
                                              <a:uFillTx/>
                                            </a:rPr>
                                          </m:ctrlPr>
                                        </m:dPr>
                                        <m:e>
                                          <m:r>
                                            <a:rPr kumimoji="0" lang="nl-NL" sz="2800" b="0" u="none" strike="noStrike" kern="0" cap="none" spc="0" normalizeH="0" baseline="0" noProof="0" dirty="0">
                                              <a:ln>
                                                <a:noFill/>
                                              </a:ln>
                                              <a:solidFill>
                                                <a:schemeClr val="bg1"/>
                                              </a:solidFill>
                                              <a:effectLst/>
                                              <a:uLnTx/>
                                              <a:uFillTx/>
                                            </a:rPr>
                                            <m:t>𝑡</m:t>
                                          </m:r>
                                        </m:e>
                                      </m:d>
                                      <m:r>
                                        <a:rPr kumimoji="0" lang="nl-NL" sz="2800" b="0" u="none" strike="noStrike" kern="0" cap="none" spc="0" normalizeH="0" baseline="0" noProof="0" dirty="0">
                                          <a:ln>
                                            <a:noFill/>
                                          </a:ln>
                                          <a:solidFill>
                                            <a:schemeClr val="bg1"/>
                                          </a:solidFill>
                                          <a:effectLst/>
                                          <a:uLnTx/>
                                          <a:uFillTx/>
                                        </a:rPr>
                                        <m:t>∗</m:t>
                                      </m:r>
                                      <m:r>
                                        <a:rPr kumimoji="0" lang="nl-NL" sz="2800" b="0" u="none" strike="noStrike" kern="0" cap="none" spc="0" normalizeH="0" baseline="0" noProof="0" dirty="0">
                                          <a:ln>
                                            <a:noFill/>
                                          </a:ln>
                                          <a:solidFill>
                                            <a:schemeClr val="bg1"/>
                                          </a:solidFill>
                                          <a:effectLst/>
                                          <a:uLnTx/>
                                          <a:uFillTx/>
                                        </a:rPr>
                                        <m:t>𝑃𝑟𝑜𝑑𝑢𝑐𝑡𝑖𝑜𝑛</m:t>
                                      </m:r>
                                      <m:r>
                                        <a:rPr kumimoji="0" lang="nl-NL" sz="2800" b="0" u="none" strike="noStrike" kern="0" cap="none" spc="0" normalizeH="0" baseline="0" noProof="0" dirty="0">
                                          <a:ln>
                                            <a:noFill/>
                                          </a:ln>
                                          <a:solidFill>
                                            <a:schemeClr val="bg1"/>
                                          </a:solidFill>
                                          <a:effectLst/>
                                          <a:uLnTx/>
                                          <a:uFillTx/>
                                        </a:rPr>
                                        <m:t>(</m:t>
                                      </m:r>
                                      <m:r>
                                        <a:rPr kumimoji="0" lang="nl-NL" sz="2800" b="0" u="none" strike="noStrike" kern="0" cap="none" spc="0" normalizeH="0" baseline="0" noProof="0" dirty="0">
                                          <a:ln>
                                            <a:noFill/>
                                          </a:ln>
                                          <a:solidFill>
                                            <a:schemeClr val="bg1"/>
                                          </a:solidFill>
                                          <a:effectLst/>
                                          <a:uLnTx/>
                                          <a:uFillTx/>
                                        </a:rPr>
                                        <m:t>𝑡</m:t>
                                      </m:r>
                                      <m:r>
                                        <a:rPr kumimoji="0" lang="nl-NL" sz="2800" b="0" u="none" strike="noStrike" kern="0" cap="none" spc="0" normalizeH="0" baseline="0" noProof="0" dirty="0">
                                          <a:ln>
                                            <a:noFill/>
                                          </a:ln>
                                          <a:solidFill>
                                            <a:schemeClr val="bg1"/>
                                          </a:solidFill>
                                          <a:effectLst/>
                                          <a:uLnTx/>
                                          <a:uFillTx/>
                                        </a:rPr>
                                        <m:t>)</m:t>
                                      </m:r>
                                    </m:num>
                                    <m:den>
                                      <m:sSup>
                                        <m:sSupPr>
                                          <m:ctrlPr>
                                            <a:rPr kumimoji="0" lang="nl-NL" sz="2800" b="0" u="none" strike="noStrike" kern="0" cap="none" spc="0" normalizeH="0" baseline="0" noProof="0" dirty="0">
                                              <a:ln>
                                                <a:noFill/>
                                              </a:ln>
                                              <a:solidFill>
                                                <a:schemeClr val="bg1"/>
                                              </a:solidFill>
                                              <a:effectLst/>
                                              <a:uLnTx/>
                                              <a:uFillTx/>
                                            </a:rPr>
                                          </m:ctrlPr>
                                        </m:sSupPr>
                                        <m:e>
                                          <m:d>
                                            <m:dPr>
                                              <m:ctrlPr>
                                                <a:rPr kumimoji="0" lang="nl-NL" sz="2800" b="0" u="none" strike="noStrike" kern="0" cap="none" spc="0" normalizeH="0" baseline="0" noProof="0" dirty="0">
                                                  <a:ln>
                                                    <a:noFill/>
                                                  </a:ln>
                                                  <a:solidFill>
                                                    <a:schemeClr val="bg1"/>
                                                  </a:solidFill>
                                                  <a:effectLst/>
                                                  <a:uLnTx/>
                                                  <a:uFillTx/>
                                                </a:rPr>
                                              </m:ctrlPr>
                                            </m:dPr>
                                            <m:e>
                                              <m:r>
                                                <a:rPr kumimoji="0" lang="nl-NL" sz="2800" b="0" u="none" strike="noStrike" kern="0" cap="none" spc="0" normalizeH="0" baseline="0" noProof="0" dirty="0">
                                                  <a:ln>
                                                    <a:noFill/>
                                                  </a:ln>
                                                  <a:solidFill>
                                                    <a:schemeClr val="bg1"/>
                                                  </a:solidFill>
                                                  <a:effectLst/>
                                                  <a:uLnTx/>
                                                  <a:uFillTx/>
                                                </a:rPr>
                                                <m:t>1+</m:t>
                                              </m:r>
                                              <m:r>
                                                <a:rPr kumimoji="0" lang="nl-NL" sz="2800" b="0" u="none" strike="noStrike" kern="0" cap="none" spc="0" normalizeH="0" baseline="0" noProof="0" dirty="0">
                                                  <a:ln>
                                                    <a:noFill/>
                                                  </a:ln>
                                                  <a:solidFill>
                                                    <a:schemeClr val="bg1"/>
                                                  </a:solidFill>
                                                  <a:effectLst/>
                                                  <a:uLnTx/>
                                                  <a:uFillTx/>
                                                </a:rPr>
                                                <m:t>𝑟</m:t>
                                              </m:r>
                                            </m:e>
                                          </m:d>
                                        </m:e>
                                        <m:sup>
                                          <m:r>
                                            <a:rPr kumimoji="0" lang="nl-NL" sz="2800" b="0" u="none" strike="noStrike" kern="0" cap="none" spc="0" normalizeH="0" baseline="0" noProof="0" dirty="0">
                                              <a:ln>
                                                <a:noFill/>
                                              </a:ln>
                                              <a:solidFill>
                                                <a:schemeClr val="bg1"/>
                                              </a:solidFill>
                                              <a:effectLst/>
                                              <a:uLnTx/>
                                              <a:uFillTx/>
                                            </a:rPr>
                                            <m:t>𝑡</m:t>
                                          </m:r>
                                        </m:sup>
                                      </m:sSup>
                                    </m:den>
                                  </m:f>
                                </m:e>
                              </m:nary>
                              <m:r>
                                <a:rPr kumimoji="0" lang="nl-NL" sz="2800" b="0" u="none" strike="noStrike" kern="0" cap="none" spc="0" normalizeH="0" baseline="0" noProof="0" dirty="0">
                                  <a:ln>
                                    <a:noFill/>
                                  </a:ln>
                                  <a:solidFill>
                                    <a:schemeClr val="bg1"/>
                                  </a:solidFill>
                                  <a:effectLst/>
                                  <a:uLnTx/>
                                  <a:uFillTx/>
                                </a:rPr>
                                <m:t>=</m:t>
                              </m:r>
                              <m:r>
                                <a:rPr kumimoji="0" lang="nl-NL" sz="2800" b="0" u="none" strike="noStrike" kern="0" cap="none" spc="0" normalizeH="0" baseline="0" noProof="0" dirty="0">
                                  <a:ln>
                                    <a:noFill/>
                                  </a:ln>
                                  <a:solidFill>
                                    <a:schemeClr val="bg1"/>
                                  </a:solidFill>
                                  <a:effectLst/>
                                  <a:uLnTx/>
                                  <a:uFillTx/>
                                </a:rPr>
                                <m:t>𝑃</m:t>
                              </m:r>
                              <m:r>
                                <a:rPr kumimoji="0" lang="nl-NL" sz="2800" b="0" u="none" strike="noStrike" kern="0" cap="none" spc="0" normalizeH="0" baseline="0" noProof="0" dirty="0">
                                  <a:ln>
                                    <a:noFill/>
                                  </a:ln>
                                  <a:solidFill>
                                    <a:schemeClr val="bg1"/>
                                  </a:solidFill>
                                  <a:effectLst/>
                                  <a:uLnTx/>
                                  <a:uFillTx/>
                                </a:rPr>
                                <m:t>∗</m:t>
                              </m:r>
                              <m:nary>
                                <m:naryPr>
                                  <m:chr m:val="∑"/>
                                  <m:ctrlPr>
                                    <a:rPr kumimoji="0" lang="nl-NL" sz="2800" b="0" u="none" strike="noStrike" kern="0" cap="none" spc="0" normalizeH="0" baseline="0" noProof="0" dirty="0">
                                      <a:ln>
                                        <a:noFill/>
                                      </a:ln>
                                      <a:solidFill>
                                        <a:schemeClr val="bg1"/>
                                      </a:solidFill>
                                      <a:effectLst/>
                                      <a:uLnTx/>
                                      <a:uFillTx/>
                                    </a:rPr>
                                  </m:ctrlPr>
                                </m:naryPr>
                                <m:sub>
                                  <m:r>
                                    <m:rPr>
                                      <m:brk m:alnAt="23"/>
                                    </m:rPr>
                                    <a:rPr kumimoji="0" lang="nl-NL" sz="2800" b="0" u="none" strike="noStrike" kern="0" cap="none" spc="0" normalizeH="0" baseline="0" noProof="0" dirty="0">
                                      <a:ln>
                                        <a:noFill/>
                                      </a:ln>
                                      <a:solidFill>
                                        <a:schemeClr val="bg1"/>
                                      </a:solidFill>
                                      <a:effectLst/>
                                      <a:uLnTx/>
                                      <a:uFillTx/>
                                    </a:rPr>
                                    <m:t>0</m:t>
                                  </m:r>
                                </m:sub>
                                <m:sup>
                                  <m:r>
                                    <a:rPr kumimoji="0" lang="nl-NL" sz="2800" b="0" u="none" strike="noStrike" kern="0" cap="none" spc="0" normalizeH="0" baseline="0" noProof="0" dirty="0">
                                      <a:ln>
                                        <a:noFill/>
                                      </a:ln>
                                      <a:solidFill>
                                        <a:schemeClr val="bg1"/>
                                      </a:solidFill>
                                      <a:effectLst/>
                                      <a:uLnTx/>
                                      <a:uFillTx/>
                                    </a:rPr>
                                    <m:t>𝜏</m:t>
                                  </m:r>
                                </m:sup>
                                <m:e>
                                  <m:f>
                                    <m:fPr>
                                      <m:ctrlPr>
                                        <a:rPr kumimoji="0" lang="nl-NL" sz="2800" b="0" u="none" strike="noStrike" kern="0" cap="none" spc="0" normalizeH="0" baseline="0" noProof="0" dirty="0">
                                          <a:ln>
                                            <a:noFill/>
                                          </a:ln>
                                          <a:solidFill>
                                            <a:schemeClr val="bg1"/>
                                          </a:solidFill>
                                          <a:effectLst/>
                                          <a:uLnTx/>
                                          <a:uFillTx/>
                                        </a:rPr>
                                      </m:ctrlPr>
                                    </m:fPr>
                                    <m:num>
                                      <m:r>
                                        <a:rPr kumimoji="0" lang="nl-NL" sz="2800" b="0" u="none" strike="noStrike" kern="0" cap="none" spc="0" normalizeH="0" baseline="0" noProof="0" dirty="0">
                                          <a:ln>
                                            <a:noFill/>
                                          </a:ln>
                                          <a:solidFill>
                                            <a:schemeClr val="bg1"/>
                                          </a:solidFill>
                                          <a:effectLst/>
                                          <a:uLnTx/>
                                          <a:uFillTx/>
                                        </a:rPr>
                                        <m:t>1</m:t>
                                      </m:r>
                                    </m:num>
                                    <m:den>
                                      <m:sSup>
                                        <m:sSupPr>
                                          <m:ctrlPr>
                                            <a:rPr kumimoji="0" lang="nl-NL" sz="2800" b="0" u="none" strike="noStrike" kern="0" cap="none" spc="0" normalizeH="0" baseline="0" noProof="0" dirty="0">
                                              <a:ln>
                                                <a:noFill/>
                                              </a:ln>
                                              <a:solidFill>
                                                <a:schemeClr val="bg1"/>
                                              </a:solidFill>
                                              <a:effectLst/>
                                              <a:uLnTx/>
                                              <a:uFillTx/>
                                            </a:rPr>
                                          </m:ctrlPr>
                                        </m:sSupPr>
                                        <m:e>
                                          <m:d>
                                            <m:dPr>
                                              <m:ctrlPr>
                                                <a:rPr kumimoji="0" lang="nl-NL" sz="2800" b="0" u="none" strike="noStrike" kern="0" cap="none" spc="0" normalizeH="0" baseline="0" noProof="0" dirty="0">
                                                  <a:ln>
                                                    <a:noFill/>
                                                  </a:ln>
                                                  <a:solidFill>
                                                    <a:schemeClr val="bg1"/>
                                                  </a:solidFill>
                                                  <a:effectLst/>
                                                  <a:uLnTx/>
                                                  <a:uFillTx/>
                                                </a:rPr>
                                              </m:ctrlPr>
                                            </m:dPr>
                                            <m:e>
                                              <m:r>
                                                <a:rPr kumimoji="0" lang="nl-NL" sz="2800" b="0" u="none" strike="noStrike" kern="0" cap="none" spc="0" normalizeH="0" baseline="0" noProof="0" dirty="0">
                                                  <a:ln>
                                                    <a:noFill/>
                                                  </a:ln>
                                                  <a:solidFill>
                                                    <a:schemeClr val="bg1"/>
                                                  </a:solidFill>
                                                  <a:effectLst/>
                                                  <a:uLnTx/>
                                                  <a:uFillTx/>
                                                </a:rPr>
                                                <m:t>1+</m:t>
                                              </m:r>
                                              <m:r>
                                                <a:rPr kumimoji="0" lang="nl-NL" sz="2800" b="0" u="none" strike="noStrike" kern="0" cap="none" spc="0" normalizeH="0" baseline="0" noProof="0" dirty="0">
                                                  <a:ln>
                                                    <a:noFill/>
                                                  </a:ln>
                                                  <a:solidFill>
                                                    <a:schemeClr val="bg1"/>
                                                  </a:solidFill>
                                                  <a:effectLst/>
                                                  <a:uLnTx/>
                                                  <a:uFillTx/>
                                                </a:rPr>
                                                <m:t>𝑟</m:t>
                                              </m:r>
                                            </m:e>
                                          </m:d>
                                        </m:e>
                                        <m:sup>
                                          <m:r>
                                            <a:rPr kumimoji="0" lang="nl-NL" sz="2800" b="0" u="none" strike="noStrike" kern="0" cap="none" spc="0" normalizeH="0" baseline="0" noProof="0" dirty="0">
                                              <a:ln>
                                                <a:noFill/>
                                              </a:ln>
                                              <a:solidFill>
                                                <a:schemeClr val="bg1"/>
                                              </a:solidFill>
                                              <a:effectLst/>
                                              <a:uLnTx/>
                                              <a:uFillTx/>
                                            </a:rPr>
                                            <m:t>𝑡</m:t>
                                          </m:r>
                                        </m:sup>
                                      </m:sSup>
                                    </m:den>
                                  </m:f>
                                </m:e>
                              </m:nary>
                            </m:oMath>
                          </a14:m>
                          <a:endParaRPr lang="en-GB" sz="2800" b="0" i="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txBody>
                      <a:tcPr marL="68580" marR="68580" marT="0" marB="0"/>
                    </a:tc>
                    <a:extLst>
                      <a:ext uri="{0D108BD9-81ED-4DB2-BD59-A6C34878D82A}">
                        <a16:rowId xmlns:a16="http://schemas.microsoft.com/office/drawing/2014/main" val="3657282189"/>
                      </a:ext>
                    </a:extLst>
                  </a:tr>
                  <a:tr h="1501426">
                    <a:tc>
                      <a:txBody>
                        <a:bodyPr/>
                        <a:lstStyle/>
                        <a:p>
                          <a:r>
                            <a:rPr lang="en-GB" sz="2400" dirty="0">
                              <a:solidFill>
                                <a:schemeClr val="bg1"/>
                              </a:solidFill>
                            </a:rPr>
                            <a:t>Break-even point</a:t>
                          </a:r>
                        </a:p>
                      </a:txBody>
                      <a:tcPr anchor="ctr"/>
                    </a:tc>
                    <a:tc>
                      <a:txBody>
                        <a:bodyPr/>
                        <a:lstStyle/>
                        <a:p>
                          <a:pPr marL="0" marR="0" lvl="0" indent="0" algn="ctr" defTabSz="13716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lang="en-GB" sz="2800" smtClean="0">
                                        <a:solidFill>
                                          <a:schemeClr val="bg1"/>
                                        </a:solidFill>
                                      </a:rPr>
                                    </m:ctrlPr>
                                  </m:fPr>
                                  <m:num>
                                    <m:r>
                                      <a:rPr kumimoji="0" lang="nl-NL" sz="2800" b="0" u="none" strike="noStrike" kern="0" cap="none" spc="0" normalizeH="0" baseline="0" noProof="0" dirty="0" smtClean="0">
                                        <a:ln>
                                          <a:noFill/>
                                        </a:ln>
                                        <a:solidFill>
                                          <a:schemeClr val="bg1"/>
                                        </a:solidFill>
                                        <a:effectLst/>
                                        <a:uLnTx/>
                                        <a:uFillTx/>
                                      </a:rPr>
                                      <m:t>𝑁𝑃𝑉</m:t>
                                    </m:r>
                                    <m:r>
                                      <a:rPr kumimoji="0" lang="nl-NL" sz="2800" b="0" u="none" strike="noStrike" kern="0" cap="none" spc="0" normalizeH="0" baseline="-25000" noProof="0" dirty="0" err="1">
                                        <a:ln>
                                          <a:noFill/>
                                        </a:ln>
                                        <a:solidFill>
                                          <a:schemeClr val="bg1"/>
                                        </a:solidFill>
                                        <a:effectLst/>
                                        <a:uLnTx/>
                                        <a:uFillTx/>
                                      </a:rPr>
                                      <m:t>𝑒𝑥𝑝𝑒𝑛𝑠𝑒𝑠</m:t>
                                    </m:r>
                                  </m:num>
                                  <m:den>
                                    <m:sSub>
                                      <m:sSubPr>
                                        <m:ctrlPr>
                                          <a:rPr kumimoji="0" lang="nl-NL" sz="2800" b="0" u="none" strike="noStrike" kern="0" cap="none" spc="0" normalizeH="0" baseline="0" noProof="0" dirty="0" smtClean="0">
                                            <a:ln>
                                              <a:noFill/>
                                            </a:ln>
                                            <a:solidFill>
                                              <a:schemeClr val="bg1"/>
                                            </a:solidFill>
                                            <a:effectLst/>
                                            <a:uLnTx/>
                                            <a:uFillTx/>
                                          </a:rPr>
                                        </m:ctrlPr>
                                      </m:sSubPr>
                                      <m:e>
                                        <m:r>
                                          <a:rPr kumimoji="0" lang="nl-NL" sz="2800" b="0" u="none" strike="noStrike" kern="0" cap="none" spc="0" normalizeH="0" baseline="0" noProof="0" dirty="0">
                                            <a:ln>
                                              <a:noFill/>
                                            </a:ln>
                                            <a:solidFill>
                                              <a:schemeClr val="bg1"/>
                                            </a:solidFill>
                                            <a:effectLst/>
                                            <a:uLnTx/>
                                            <a:uFillTx/>
                                          </a:rPr>
                                          <m:t>𝑁</m:t>
                                        </m:r>
                                        <m:r>
                                          <a:rPr kumimoji="0" lang="en-US" sz="2800" b="0" u="none" strike="noStrike" kern="0" cap="none" spc="0" normalizeH="0" baseline="0" noProof="0" dirty="0" err="1">
                                            <a:ln>
                                              <a:noFill/>
                                            </a:ln>
                                            <a:solidFill>
                                              <a:schemeClr val="bg1"/>
                                            </a:solidFill>
                                            <a:effectLst/>
                                            <a:uLnTx/>
                                            <a:uFillTx/>
                                          </a:rPr>
                                          <m:t>𝑃𝑉</m:t>
                                        </m:r>
                                      </m:e>
                                      <m:sub>
                                        <m:r>
                                          <a:rPr kumimoji="0" lang="en-GB" sz="2800" b="0" u="none" strike="noStrike" kern="0" cap="none" spc="0" normalizeH="0" baseline="0" noProof="0" dirty="0" smtClean="0">
                                            <a:ln>
                                              <a:noFill/>
                                            </a:ln>
                                            <a:solidFill>
                                              <a:schemeClr val="bg1"/>
                                            </a:solidFill>
                                            <a:effectLst/>
                                            <a:uLnTx/>
                                            <a:uFillTx/>
                                          </a:rPr>
                                          <m:t>𝑏𝑒𝑛𝑒𝑓𝑖𝑡𝑠</m:t>
                                        </m:r>
                                      </m:sub>
                                    </m:sSub>
                                  </m:den>
                                </m:f>
                                <m:r>
                                  <a:rPr lang="en-GB" sz="2800" b="0" smtClean="0">
                                    <a:solidFill>
                                      <a:schemeClr val="bg1"/>
                                    </a:solidFill>
                                  </a:rPr>
                                  <m:t>=1</m:t>
                                </m:r>
                              </m:oMath>
                            </m:oMathPara>
                          </a14:m>
                          <a:endParaRPr lang="en-GB" sz="2800" dirty="0">
                            <a:solidFill>
                              <a:schemeClr val="bg1"/>
                            </a:solidFill>
                          </a:endParaRPr>
                        </a:p>
                        <a:p>
                          <a:pPr algn="ctr">
                            <a:lnSpc>
                              <a:spcPct val="100000"/>
                            </a:lnSpc>
                            <a:spcBef>
                              <a:spcPts val="0"/>
                            </a:spcBef>
                            <a:spcAft>
                              <a:spcPts val="600"/>
                            </a:spcAft>
                          </a:pPr>
                          <a:endParaRPr lang="en-GB" sz="2800" b="0" i="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txBody>
                      <a:tcPr marL="68580" marR="68580" marT="0" marB="0"/>
                    </a:tc>
                    <a:extLst>
                      <a:ext uri="{0D108BD9-81ED-4DB2-BD59-A6C34878D82A}">
                        <a16:rowId xmlns:a16="http://schemas.microsoft.com/office/drawing/2014/main" val="3535990919"/>
                      </a:ext>
                    </a:extLst>
                  </a:tr>
                  <a:tr h="1282128">
                    <a:tc>
                      <a:txBody>
                        <a:bodyPr/>
                        <a:lstStyle/>
                        <a:p>
                          <a:r>
                            <a:rPr lang="en-GB" sz="2400" dirty="0">
                              <a:solidFill>
                                <a:schemeClr val="bg1"/>
                              </a:solidFill>
                            </a:rPr>
                            <a:t>Levelised cost – mean (LC)</a:t>
                          </a:r>
                        </a:p>
                      </a:txBody>
                      <a:tcPr anchor="ctr"/>
                    </a:tc>
                    <a:tc>
                      <a:txBody>
                        <a:bodyPr/>
                        <a:lstStyle/>
                        <a:p>
                          <a:pPr algn="ctr">
                            <a:lnSpc>
                              <a:spcPct val="100000"/>
                            </a:lnSpc>
                            <a:spcBef>
                              <a:spcPts val="0"/>
                            </a:spcBef>
                            <a:spcAft>
                              <a:spcPts val="600"/>
                            </a:spcAft>
                          </a:pPr>
                          <a14:m>
                            <m:oMath xmlns:m="http://schemas.openxmlformats.org/officeDocument/2006/math">
                              <m:r>
                                <a:rPr lang="nl-NL" sz="2800" smtClean="0">
                                  <a:solidFill>
                                    <a:schemeClr val="bg1"/>
                                  </a:solidFill>
                                </a:rPr>
                                <m:t>𝐿𝐶</m:t>
                              </m:r>
                              <m:r>
                                <a:rPr lang="nl-NL" sz="2800">
                                  <a:solidFill>
                                    <a:schemeClr val="bg1"/>
                                  </a:solidFill>
                                </a:rPr>
                                <m:t>=</m:t>
                              </m:r>
                              <m:r>
                                <a:rPr lang="nl-NL" sz="2800">
                                  <a:solidFill>
                                    <a:schemeClr val="bg1"/>
                                  </a:solidFill>
                                </a:rPr>
                                <m:t>𝑃</m:t>
                              </m:r>
                              <m:r>
                                <a:rPr lang="nl-NL" sz="2800">
                                  <a:solidFill>
                                    <a:schemeClr val="bg1"/>
                                  </a:solidFill>
                                </a:rPr>
                                <m:t>=</m:t>
                              </m:r>
                            </m:oMath>
                          </a14:m>
                          <a:r>
                            <a:rPr lang="nl-NL" sz="2800" dirty="0">
                              <a:solidFill>
                                <a:schemeClr val="bg1"/>
                              </a:solidFill>
                            </a:rPr>
                            <a:t> </a:t>
                          </a:r>
                          <a14:m>
                            <m:oMath xmlns:m="http://schemas.openxmlformats.org/officeDocument/2006/math">
                              <m:f>
                                <m:fPr>
                                  <m:ctrlPr>
                                    <a:rPr lang="nl-NL" sz="2800" dirty="0">
                                      <a:solidFill>
                                        <a:schemeClr val="bg1"/>
                                      </a:solidFill>
                                    </a:rPr>
                                  </m:ctrlPr>
                                </m:fPr>
                                <m:num>
                                  <m:nary>
                                    <m:naryPr>
                                      <m:chr m:val="∑"/>
                                      <m:ctrlPr>
                                        <a:rPr lang="nl-NL" sz="2800" dirty="0">
                                          <a:solidFill>
                                            <a:schemeClr val="bg1"/>
                                          </a:solidFill>
                                        </a:rPr>
                                      </m:ctrlPr>
                                    </m:naryPr>
                                    <m:sub>
                                      <m:r>
                                        <m:rPr>
                                          <m:brk m:alnAt="23"/>
                                        </m:rPr>
                                        <a:rPr lang="nl-NL" sz="2800" dirty="0">
                                          <a:solidFill>
                                            <a:schemeClr val="bg1"/>
                                          </a:solidFill>
                                        </a:rPr>
                                        <m:t>0</m:t>
                                      </m:r>
                                    </m:sub>
                                    <m:sup>
                                      <m:r>
                                        <a:rPr lang="nl-NL" sz="2800" dirty="0">
                                          <a:solidFill>
                                            <a:schemeClr val="bg1"/>
                                          </a:solidFill>
                                        </a:rPr>
                                        <m:t>𝜏</m:t>
                                      </m:r>
                                    </m:sup>
                                    <m:e>
                                      <m:f>
                                        <m:fPr>
                                          <m:ctrlPr>
                                            <a:rPr lang="nl-NL" sz="2800" dirty="0">
                                              <a:solidFill>
                                                <a:schemeClr val="bg1"/>
                                              </a:solidFill>
                                            </a:rPr>
                                          </m:ctrlPr>
                                        </m:fPr>
                                        <m:num>
                                          <m:f>
                                            <m:fPr>
                                              <m:type m:val="skw"/>
                                              <m:ctrlPr>
                                                <a:rPr lang="nl-NL" sz="2800" dirty="0" smtClean="0">
                                                  <a:solidFill>
                                                    <a:schemeClr val="bg1"/>
                                                  </a:solidFill>
                                                </a:rPr>
                                              </m:ctrlPr>
                                            </m:fPr>
                                            <m:num>
                                              <m:r>
                                                <a:rPr lang="nl-NL" sz="2800" dirty="0" smtClean="0">
                                                  <a:solidFill>
                                                    <a:schemeClr val="bg1"/>
                                                  </a:solidFill>
                                                </a:rPr>
                                                <m:t>𝐼𝐶</m:t>
                                              </m:r>
                                              <m:d>
                                                <m:dPr>
                                                  <m:ctrlPr>
                                                    <a:rPr lang="nl-NL" sz="2800" dirty="0">
                                                      <a:solidFill>
                                                        <a:schemeClr val="bg1"/>
                                                      </a:solidFill>
                                                    </a:rPr>
                                                  </m:ctrlPr>
                                                </m:dPr>
                                                <m:e>
                                                  <m:r>
                                                    <a:rPr lang="nl-NL" sz="2800" dirty="0">
                                                      <a:solidFill>
                                                        <a:schemeClr val="bg1"/>
                                                      </a:solidFill>
                                                    </a:rPr>
                                                    <m:t>𝑡</m:t>
                                                  </m:r>
                                                </m:e>
                                              </m:d>
                                            </m:num>
                                            <m:den>
                                              <m:r>
                                                <a:rPr lang="en-GB" sz="2800" b="0" dirty="0" smtClean="0">
                                                  <a:solidFill>
                                                    <a:schemeClr val="bg1"/>
                                                  </a:solidFill>
                                                </a:rPr>
                                                <m:t>𝐶𝐹</m:t>
                                              </m:r>
                                            </m:den>
                                          </m:f>
                                          <m:r>
                                            <a:rPr lang="nl-NL" sz="2800" dirty="0">
                                              <a:solidFill>
                                                <a:schemeClr val="bg1"/>
                                              </a:solidFill>
                                            </a:rPr>
                                            <m:t>+</m:t>
                                          </m:r>
                                          <m:r>
                                            <a:rPr lang="nl-NL" sz="2800" dirty="0">
                                              <a:solidFill>
                                                <a:schemeClr val="bg1"/>
                                              </a:solidFill>
                                            </a:rPr>
                                            <m:t>𝑂𝑀</m:t>
                                          </m:r>
                                          <m:d>
                                            <m:dPr>
                                              <m:ctrlPr>
                                                <a:rPr lang="nl-NL" sz="2800" dirty="0">
                                                  <a:solidFill>
                                                    <a:schemeClr val="bg1"/>
                                                  </a:solidFill>
                                                </a:rPr>
                                              </m:ctrlPr>
                                            </m:dPr>
                                            <m:e>
                                              <m:r>
                                                <a:rPr lang="nl-NL" sz="2800" dirty="0">
                                                  <a:solidFill>
                                                    <a:schemeClr val="bg1"/>
                                                  </a:solidFill>
                                                </a:rPr>
                                                <m:t>𝑡</m:t>
                                              </m:r>
                                            </m:e>
                                          </m:d>
                                          <m:r>
                                            <a:rPr lang="nl-NL" sz="2800" dirty="0">
                                              <a:solidFill>
                                                <a:schemeClr val="bg1"/>
                                              </a:solidFill>
                                            </a:rPr>
                                            <m:t>+</m:t>
                                          </m:r>
                                          <m:r>
                                            <a:rPr lang="nl-NL" sz="2800" dirty="0">
                                              <a:solidFill>
                                                <a:schemeClr val="bg1"/>
                                              </a:solidFill>
                                            </a:rPr>
                                            <m:t>𝐹𝐶</m:t>
                                          </m:r>
                                          <m:d>
                                            <m:dPr>
                                              <m:ctrlPr>
                                                <a:rPr lang="nl-NL" sz="2800" dirty="0">
                                                  <a:solidFill>
                                                    <a:schemeClr val="bg1"/>
                                                  </a:solidFill>
                                                </a:rPr>
                                              </m:ctrlPr>
                                            </m:dPr>
                                            <m:e>
                                              <m:r>
                                                <a:rPr lang="nl-NL" sz="2800" dirty="0">
                                                  <a:solidFill>
                                                    <a:schemeClr val="bg1"/>
                                                  </a:solidFill>
                                                </a:rPr>
                                                <m:t>𝑡</m:t>
                                              </m:r>
                                            </m:e>
                                          </m:d>
                                          <m:r>
                                            <a:rPr lang="nl-NL" sz="2800" dirty="0">
                                              <a:solidFill>
                                                <a:schemeClr val="bg1"/>
                                              </a:solidFill>
                                            </a:rPr>
                                            <m:t>+</m:t>
                                          </m:r>
                                          <m:r>
                                            <a:rPr lang="nl-NL" sz="2800" dirty="0">
                                              <a:solidFill>
                                                <a:schemeClr val="bg1"/>
                                              </a:solidFill>
                                            </a:rPr>
                                            <m:t>𝐶𝑂</m:t>
                                          </m:r>
                                          <m:r>
                                            <a:rPr lang="nl-NL" sz="2800" dirty="0">
                                              <a:solidFill>
                                                <a:schemeClr val="bg1"/>
                                              </a:solidFill>
                                            </a:rPr>
                                            <m:t>2</m:t>
                                          </m:r>
                                          <m:r>
                                            <a:rPr lang="nl-NL" sz="2800" dirty="0">
                                              <a:solidFill>
                                                <a:schemeClr val="bg1"/>
                                              </a:solidFill>
                                            </a:rPr>
                                            <m:t>𝑇</m:t>
                                          </m:r>
                                          <m:d>
                                            <m:dPr>
                                              <m:ctrlPr>
                                                <a:rPr lang="nl-NL" sz="2800" dirty="0">
                                                  <a:solidFill>
                                                    <a:schemeClr val="bg1"/>
                                                  </a:solidFill>
                                                </a:rPr>
                                              </m:ctrlPr>
                                            </m:dPr>
                                            <m:e>
                                              <m:r>
                                                <a:rPr lang="nl-NL" sz="2800" dirty="0">
                                                  <a:solidFill>
                                                    <a:schemeClr val="bg1"/>
                                                  </a:solidFill>
                                                </a:rPr>
                                                <m:t>𝑡</m:t>
                                              </m:r>
                                            </m:e>
                                          </m:d>
                                          <m:r>
                                            <a:rPr lang="nl-NL" sz="2800" dirty="0">
                                              <a:solidFill>
                                                <a:schemeClr val="bg1"/>
                                              </a:solidFill>
                                            </a:rPr>
                                            <m:t>+…</m:t>
                                          </m:r>
                                        </m:num>
                                        <m:den>
                                          <m:sSup>
                                            <m:sSupPr>
                                              <m:ctrlPr>
                                                <a:rPr lang="nl-NL" sz="2800" dirty="0">
                                                  <a:solidFill>
                                                    <a:schemeClr val="bg1"/>
                                                  </a:solidFill>
                                                </a:rPr>
                                              </m:ctrlPr>
                                            </m:sSupPr>
                                            <m:e>
                                              <m:d>
                                                <m:dPr>
                                                  <m:ctrlPr>
                                                    <a:rPr lang="nl-NL" sz="2800" dirty="0">
                                                      <a:solidFill>
                                                        <a:schemeClr val="bg1"/>
                                                      </a:solidFill>
                                                    </a:rPr>
                                                  </m:ctrlPr>
                                                </m:dPr>
                                                <m:e>
                                                  <m:r>
                                                    <a:rPr lang="nl-NL" sz="2800" dirty="0">
                                                      <a:solidFill>
                                                        <a:schemeClr val="bg1"/>
                                                      </a:solidFill>
                                                    </a:rPr>
                                                    <m:t>1+</m:t>
                                                  </m:r>
                                                  <m:r>
                                                    <a:rPr lang="nl-NL" sz="2800" dirty="0">
                                                      <a:solidFill>
                                                        <a:schemeClr val="bg1"/>
                                                      </a:solidFill>
                                                    </a:rPr>
                                                    <m:t>𝑟</m:t>
                                                  </m:r>
                                                </m:e>
                                              </m:d>
                                            </m:e>
                                            <m:sup>
                                              <m:r>
                                                <a:rPr lang="nl-NL" sz="2800" dirty="0">
                                                  <a:solidFill>
                                                    <a:schemeClr val="bg1"/>
                                                  </a:solidFill>
                                                </a:rPr>
                                                <m:t>𝑡</m:t>
                                              </m:r>
                                            </m:sup>
                                          </m:sSup>
                                        </m:den>
                                      </m:f>
                                    </m:e>
                                  </m:nary>
                                </m:num>
                                <m:den>
                                  <m:nary>
                                    <m:naryPr>
                                      <m:chr m:val="∑"/>
                                      <m:ctrlPr>
                                        <a:rPr lang="nl-NL" sz="2800" dirty="0">
                                          <a:solidFill>
                                            <a:schemeClr val="bg1"/>
                                          </a:solidFill>
                                        </a:rPr>
                                      </m:ctrlPr>
                                    </m:naryPr>
                                    <m:sub>
                                      <m:r>
                                        <m:rPr>
                                          <m:brk m:alnAt="23"/>
                                        </m:rPr>
                                        <a:rPr lang="nl-NL" sz="2800" dirty="0">
                                          <a:solidFill>
                                            <a:schemeClr val="bg1"/>
                                          </a:solidFill>
                                        </a:rPr>
                                        <m:t>0</m:t>
                                      </m:r>
                                    </m:sub>
                                    <m:sup>
                                      <m:r>
                                        <a:rPr lang="nl-NL" sz="2800" dirty="0">
                                          <a:solidFill>
                                            <a:schemeClr val="bg1"/>
                                          </a:solidFill>
                                        </a:rPr>
                                        <m:t>𝜏</m:t>
                                      </m:r>
                                    </m:sup>
                                    <m:e>
                                      <m:f>
                                        <m:fPr>
                                          <m:ctrlPr>
                                            <a:rPr lang="nl-NL" sz="2800" dirty="0">
                                              <a:solidFill>
                                                <a:schemeClr val="bg1"/>
                                              </a:solidFill>
                                            </a:rPr>
                                          </m:ctrlPr>
                                        </m:fPr>
                                        <m:num>
                                          <m:r>
                                            <a:rPr lang="nl-NL" sz="2800" dirty="0">
                                              <a:solidFill>
                                                <a:schemeClr val="bg1"/>
                                              </a:solidFill>
                                            </a:rPr>
                                            <m:t>1</m:t>
                                          </m:r>
                                        </m:num>
                                        <m:den>
                                          <m:sSup>
                                            <m:sSupPr>
                                              <m:ctrlPr>
                                                <a:rPr lang="nl-NL" sz="2800" dirty="0">
                                                  <a:solidFill>
                                                    <a:schemeClr val="bg1"/>
                                                  </a:solidFill>
                                                </a:rPr>
                                              </m:ctrlPr>
                                            </m:sSupPr>
                                            <m:e>
                                              <m:d>
                                                <m:dPr>
                                                  <m:ctrlPr>
                                                    <a:rPr lang="nl-NL" sz="2800" dirty="0">
                                                      <a:solidFill>
                                                        <a:schemeClr val="bg1"/>
                                                      </a:solidFill>
                                                    </a:rPr>
                                                  </m:ctrlPr>
                                                </m:dPr>
                                                <m:e>
                                                  <m:r>
                                                    <a:rPr lang="nl-NL" sz="2800" dirty="0">
                                                      <a:solidFill>
                                                        <a:schemeClr val="bg1"/>
                                                      </a:solidFill>
                                                    </a:rPr>
                                                    <m:t>1+</m:t>
                                                  </m:r>
                                                  <m:r>
                                                    <a:rPr lang="nl-NL" sz="2800" dirty="0">
                                                      <a:solidFill>
                                                        <a:schemeClr val="bg1"/>
                                                      </a:solidFill>
                                                    </a:rPr>
                                                    <m:t>𝑟</m:t>
                                                  </m:r>
                                                </m:e>
                                              </m:d>
                                            </m:e>
                                            <m:sup>
                                              <m:r>
                                                <a:rPr lang="nl-NL" sz="2800" dirty="0">
                                                  <a:solidFill>
                                                    <a:schemeClr val="bg1"/>
                                                  </a:solidFill>
                                                </a:rPr>
                                                <m:t>𝑡</m:t>
                                              </m:r>
                                            </m:sup>
                                          </m:sSup>
                                        </m:den>
                                      </m:f>
                                    </m:e>
                                  </m:nary>
                                </m:den>
                              </m:f>
                            </m:oMath>
                          </a14:m>
                          <a:endParaRPr lang="en-GB" sz="2800" b="0" i="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txBody>
                      <a:tcPr marL="68580" marR="68580" marT="0" marB="0"/>
                    </a:tc>
                    <a:extLst>
                      <a:ext uri="{0D108BD9-81ED-4DB2-BD59-A6C34878D82A}">
                        <a16:rowId xmlns:a16="http://schemas.microsoft.com/office/drawing/2014/main" val="1802144305"/>
                      </a:ext>
                    </a:extLst>
                  </a:tr>
                  <a:tr h="22713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bg1"/>
                              </a:solidFill>
                            </a:rPr>
                            <a:t>Levelised cost – </a:t>
                          </a:r>
                          <a:r>
                            <a:rPr lang="en-GB" sz="2400" dirty="0" err="1">
                              <a:solidFill>
                                <a:schemeClr val="bg1"/>
                              </a:solidFill>
                            </a:rPr>
                            <a:t>st.dev</a:t>
                          </a:r>
                          <a:r>
                            <a:rPr lang="en-GB" sz="2400" dirty="0">
                              <a:solidFill>
                                <a:schemeClr val="bg1"/>
                              </a:solidFill>
                            </a:rPr>
                            <a:t> (LC)</a:t>
                          </a:r>
                        </a:p>
                      </a:txBody>
                      <a:tcPr anchor="ctr"/>
                    </a:tc>
                    <a:tc>
                      <a:txBody>
                        <a:bodyPr/>
                        <a:lstStyle/>
                        <a:p>
                          <a:pPr algn="ctr">
                            <a:lnSpc>
                              <a:spcPct val="100000"/>
                            </a:lnSpc>
                            <a:spcBef>
                              <a:spcPts val="0"/>
                            </a:spcBef>
                            <a:spcAft>
                              <a:spcPts val="600"/>
                            </a:spcAft>
                          </a:pPr>
                          <a14:m>
                            <m:oMathPara xmlns:m="http://schemas.openxmlformats.org/officeDocument/2006/math">
                              <m:oMathParaPr>
                                <m:jc m:val="centerGroup"/>
                              </m:oMathParaPr>
                              <m:oMath xmlns:m="http://schemas.openxmlformats.org/officeDocument/2006/math">
                                <m:sSup>
                                  <m:sSupPr>
                                    <m:ctrlPr>
                                      <a:rPr kumimoji="0" lang="en-GB" sz="2800" b="0" u="none" strike="noStrike" kern="1200" cap="none" spc="0" normalizeH="0" baseline="0" noProof="0" smtClean="0">
                                        <a:ln>
                                          <a:noFill/>
                                        </a:ln>
                                        <a:solidFill>
                                          <a:schemeClr val="bg1"/>
                                        </a:solidFill>
                                        <a:effectLst/>
                                        <a:uLnTx/>
                                        <a:uFillTx/>
                                      </a:rPr>
                                    </m:ctrlPr>
                                  </m:sSupPr>
                                  <m:e>
                                    <m:r>
                                      <a:rPr kumimoji="0" lang="en-GB" sz="2800" b="0" u="none" strike="noStrike" kern="1200" cap="none" spc="0" normalizeH="0" baseline="0" noProof="0" smtClean="0">
                                        <a:ln>
                                          <a:noFill/>
                                        </a:ln>
                                        <a:solidFill>
                                          <a:schemeClr val="bg1"/>
                                        </a:solidFill>
                                        <a:effectLst/>
                                        <a:uLnTx/>
                                        <a:uFillTx/>
                                      </a:rPr>
                                      <m:t>𝐿𝐶</m:t>
                                    </m:r>
                                  </m:e>
                                  <m:sup>
                                    <m:r>
                                      <a:rPr kumimoji="0" lang="en-GB" sz="2800" b="0" u="none" strike="noStrike" kern="1200" cap="none" spc="0" normalizeH="0" baseline="0" noProof="0" smtClean="0">
                                        <a:ln>
                                          <a:noFill/>
                                        </a:ln>
                                        <a:solidFill>
                                          <a:schemeClr val="bg1"/>
                                        </a:solidFill>
                                        <a:effectLst/>
                                        <a:uLnTx/>
                                        <a:uFillTx/>
                                      </a:rPr>
                                      <m:t>𝑠𝑑</m:t>
                                    </m:r>
                                  </m:sup>
                                </m:sSup>
                                <m:r>
                                  <a:rPr kumimoji="0" lang="en-GB" sz="2800" b="0" u="none" strike="noStrike" kern="1200" cap="none" spc="0" normalizeH="0" baseline="0" noProof="0" smtClean="0">
                                    <a:ln>
                                      <a:noFill/>
                                    </a:ln>
                                    <a:solidFill>
                                      <a:schemeClr val="bg1"/>
                                    </a:solidFill>
                                    <a:effectLst/>
                                    <a:uLnTx/>
                                    <a:uFillTx/>
                                  </a:rPr>
                                  <m:t>= </m:t>
                                </m:r>
                                <m:f>
                                  <m:fPr>
                                    <m:ctrlPr>
                                      <a:rPr kumimoji="0" lang="en-US" sz="2800" b="0" u="none" strike="noStrike" kern="1200" cap="none" spc="0" normalizeH="0" baseline="0" noProof="0" smtClean="0">
                                        <a:ln>
                                          <a:noFill/>
                                        </a:ln>
                                        <a:solidFill>
                                          <a:schemeClr val="bg1"/>
                                        </a:solidFill>
                                        <a:effectLst/>
                                        <a:uLnTx/>
                                        <a:uFillTx/>
                                      </a:rPr>
                                    </m:ctrlPr>
                                  </m:fPr>
                                  <m:num>
                                    <m:nary>
                                      <m:naryPr>
                                        <m:chr m:val="∑"/>
                                        <m:limLoc m:val="undOvr"/>
                                        <m:ctrlPr>
                                          <a:rPr kumimoji="0" lang="en-US" sz="2800" b="0" u="none" strike="noStrike" kern="1200" cap="none" spc="0" normalizeH="0" baseline="0" noProof="0">
                                            <a:ln>
                                              <a:noFill/>
                                            </a:ln>
                                            <a:solidFill>
                                              <a:schemeClr val="bg1"/>
                                            </a:solidFill>
                                            <a:effectLst/>
                                            <a:uLnTx/>
                                            <a:uFillTx/>
                                          </a:rPr>
                                        </m:ctrlPr>
                                      </m:naryPr>
                                      <m:sub>
                                        <m:r>
                                          <a:rPr kumimoji="0" lang="en-GB" sz="2800" b="0" u="none" strike="noStrike" kern="1200" cap="none" spc="0" normalizeH="0" baseline="0" noProof="0">
                                            <a:ln>
                                              <a:noFill/>
                                            </a:ln>
                                            <a:solidFill>
                                              <a:schemeClr val="bg1"/>
                                            </a:solidFill>
                                            <a:effectLst/>
                                            <a:uLnTx/>
                                            <a:uFillTx/>
                                          </a:rPr>
                                          <m:t>0</m:t>
                                        </m:r>
                                      </m:sub>
                                      <m:sup>
                                        <m:r>
                                          <a:rPr kumimoji="0" lang="en-GB" sz="2800" b="0" u="none" strike="noStrike" kern="1200" cap="none" spc="0" normalizeH="0" baseline="0" noProof="0">
                                            <a:ln>
                                              <a:noFill/>
                                            </a:ln>
                                            <a:solidFill>
                                              <a:schemeClr val="bg1"/>
                                            </a:solidFill>
                                            <a:effectLst/>
                                            <a:uLnTx/>
                                            <a:uFillTx/>
                                          </a:rPr>
                                          <m:t>𝜏</m:t>
                                        </m:r>
                                      </m:sup>
                                      <m:e>
                                        <m:f>
                                          <m:fPr>
                                            <m:ctrlPr>
                                              <a:rPr kumimoji="0" lang="en-US" sz="2800" b="0" u="none" strike="noStrike" kern="1200" cap="none" spc="0" normalizeH="0" baseline="0" noProof="0">
                                                <a:ln>
                                                  <a:noFill/>
                                                </a:ln>
                                                <a:solidFill>
                                                  <a:schemeClr val="bg1"/>
                                                </a:solidFill>
                                                <a:effectLst/>
                                                <a:uLnTx/>
                                                <a:uFillTx/>
                                              </a:rPr>
                                            </m:ctrlPr>
                                          </m:fPr>
                                          <m:num>
                                            <m:rad>
                                              <m:radPr>
                                                <m:degHide m:val="on"/>
                                                <m:ctrlPr>
                                                  <a:rPr kumimoji="0" lang="en-US" sz="2800" b="0" u="none" strike="noStrike" kern="1200" cap="none" spc="0" normalizeH="0" baseline="0" noProof="0">
                                                    <a:ln>
                                                      <a:noFill/>
                                                    </a:ln>
                                                    <a:solidFill>
                                                      <a:schemeClr val="bg1"/>
                                                    </a:solidFill>
                                                    <a:effectLst/>
                                                    <a:uLnTx/>
                                                    <a:uFillTx/>
                                                  </a:rPr>
                                                </m:ctrlPr>
                                              </m:radPr>
                                              <m:deg/>
                                              <m:e>
                                                <m:sSup>
                                                  <m:sSupPr>
                                                    <m:ctrlPr>
                                                      <a:rPr kumimoji="0" lang="en-US" sz="2800" b="0" u="none" strike="noStrike" kern="1200" cap="none" spc="0" normalizeH="0" baseline="0" noProof="0">
                                                        <a:ln>
                                                          <a:noFill/>
                                                        </a:ln>
                                                        <a:solidFill>
                                                          <a:schemeClr val="bg1"/>
                                                        </a:solidFill>
                                                        <a:effectLst/>
                                                        <a:uLnTx/>
                                                        <a:uFillTx/>
                                                      </a:rPr>
                                                    </m:ctrlPr>
                                                  </m:sSupPr>
                                                  <m:e>
                                                    <m:d>
                                                      <m:dPr>
                                                        <m:ctrlPr>
                                                          <a:rPr kumimoji="0" lang="en-US" sz="2800" b="0" u="none" strike="noStrike" kern="1200" cap="none" spc="0" normalizeH="0" baseline="0" noProof="0">
                                                            <a:ln>
                                                              <a:noFill/>
                                                            </a:ln>
                                                            <a:solidFill>
                                                              <a:schemeClr val="bg1"/>
                                                            </a:solidFill>
                                                            <a:effectLst/>
                                                            <a:uLnTx/>
                                                            <a:uFillTx/>
                                                          </a:rPr>
                                                        </m:ctrlPr>
                                                      </m:dPr>
                                                      <m:e>
                                                        <m:f>
                                                          <m:fPr>
                                                            <m:type m:val="skw"/>
                                                            <m:ctrlPr>
                                                              <a:rPr kumimoji="0" lang="en-US" sz="2800" b="0" u="none" strike="noStrike" kern="1200" cap="none" spc="0" normalizeH="0" baseline="0" noProof="0">
                                                                <a:ln>
                                                                  <a:noFill/>
                                                                </a:ln>
                                                                <a:solidFill>
                                                                  <a:schemeClr val="bg1"/>
                                                                </a:solidFill>
                                                                <a:effectLst/>
                                                                <a:uLnTx/>
                                                                <a:uFillTx/>
                                                              </a:rPr>
                                                            </m:ctrlPr>
                                                          </m:fPr>
                                                          <m:num>
                                                            <m:r>
                                                              <a:rPr kumimoji="0" lang="en-GB" sz="2800" b="0" u="none" strike="noStrike" kern="1200" cap="none" spc="0" normalizeH="0" baseline="0" noProof="0">
                                                                <a:ln>
                                                                  <a:noFill/>
                                                                </a:ln>
                                                                <a:solidFill>
                                                                  <a:schemeClr val="bg1"/>
                                                                </a:solidFill>
                                                                <a:effectLst/>
                                                                <a:uLnTx/>
                                                                <a:uFillTx/>
                                                              </a:rPr>
                                                              <m:t>𝑠𝑑𝐼𝐶</m:t>
                                                            </m:r>
                                                          </m:num>
                                                          <m:den>
                                                            <m:r>
                                                              <a:rPr kumimoji="0" lang="en-GB" sz="2800" b="0" u="none" strike="noStrike" kern="1200" cap="none" spc="0" normalizeH="0" baseline="0" noProof="0">
                                                                <a:ln>
                                                                  <a:noFill/>
                                                                </a:ln>
                                                                <a:solidFill>
                                                                  <a:schemeClr val="bg1"/>
                                                                </a:solidFill>
                                                                <a:effectLst/>
                                                                <a:uLnTx/>
                                                                <a:uFillTx/>
                                                              </a:rPr>
                                                              <m:t>𝐶𝐹</m:t>
                                                            </m:r>
                                                          </m:den>
                                                        </m:f>
                                                      </m:e>
                                                    </m:d>
                                                  </m:e>
                                                  <m:sup>
                                                    <m:r>
                                                      <a:rPr kumimoji="0" lang="en-GB" sz="2800" b="0" u="none" strike="noStrike" kern="1200" cap="none" spc="0" normalizeH="0" baseline="0" noProof="0">
                                                        <a:ln>
                                                          <a:noFill/>
                                                        </a:ln>
                                                        <a:solidFill>
                                                          <a:schemeClr val="bg1"/>
                                                        </a:solidFill>
                                                        <a:effectLst/>
                                                        <a:uLnTx/>
                                                        <a:uFillTx/>
                                                      </a:rPr>
                                                      <m:t>2</m:t>
                                                    </m:r>
                                                  </m:sup>
                                                </m:sSup>
                                                <m:r>
                                                  <a:rPr kumimoji="0" lang="en-GB" sz="2800" b="0" u="none" strike="noStrike" kern="1200" cap="none" spc="0" normalizeH="0" baseline="0" noProof="0">
                                                    <a:ln>
                                                      <a:noFill/>
                                                    </a:ln>
                                                    <a:solidFill>
                                                      <a:schemeClr val="bg1"/>
                                                    </a:solidFill>
                                                    <a:effectLst/>
                                                    <a:uLnTx/>
                                                    <a:uFillTx/>
                                                  </a:rPr>
                                                  <m:t>+</m:t>
                                                </m:r>
                                                <m:sSup>
                                                  <m:sSupPr>
                                                    <m:ctrlPr>
                                                      <a:rPr kumimoji="0" lang="en-US" sz="2800" b="0" u="none" strike="noStrike" kern="1200" cap="none" spc="0" normalizeH="0" baseline="0" noProof="0">
                                                        <a:ln>
                                                          <a:noFill/>
                                                        </a:ln>
                                                        <a:solidFill>
                                                          <a:schemeClr val="bg1"/>
                                                        </a:solidFill>
                                                        <a:effectLst/>
                                                        <a:uLnTx/>
                                                        <a:uFillTx/>
                                                      </a:rPr>
                                                    </m:ctrlPr>
                                                  </m:sSupPr>
                                                  <m:e>
                                                    <m:r>
                                                      <a:rPr kumimoji="0" lang="en-GB" sz="2800" b="0" u="none" strike="noStrike" kern="1200" cap="none" spc="0" normalizeH="0" baseline="0" noProof="0">
                                                        <a:ln>
                                                          <a:noFill/>
                                                        </a:ln>
                                                        <a:solidFill>
                                                          <a:schemeClr val="bg1"/>
                                                        </a:solidFill>
                                                        <a:effectLst/>
                                                        <a:uLnTx/>
                                                        <a:uFillTx/>
                                                      </a:rPr>
                                                      <m:t>𝑠𝑑𝑂𝑀</m:t>
                                                    </m:r>
                                                  </m:e>
                                                  <m:sup>
                                                    <m:r>
                                                      <a:rPr kumimoji="0" lang="en-GB" sz="2800" b="0" u="none" strike="noStrike" kern="1200" cap="none" spc="0" normalizeH="0" baseline="0" noProof="0">
                                                        <a:ln>
                                                          <a:noFill/>
                                                        </a:ln>
                                                        <a:solidFill>
                                                          <a:schemeClr val="bg1"/>
                                                        </a:solidFill>
                                                        <a:effectLst/>
                                                        <a:uLnTx/>
                                                        <a:uFillTx/>
                                                      </a:rPr>
                                                      <m:t>2</m:t>
                                                    </m:r>
                                                  </m:sup>
                                                </m:sSup>
                                                <m:r>
                                                  <a:rPr kumimoji="0" lang="en-GB" sz="2800" b="0" u="none" strike="noStrike" kern="1200" cap="none" spc="0" normalizeH="0" baseline="0" noProof="0">
                                                    <a:ln>
                                                      <a:noFill/>
                                                    </a:ln>
                                                    <a:solidFill>
                                                      <a:schemeClr val="bg1"/>
                                                    </a:solidFill>
                                                    <a:effectLst/>
                                                    <a:uLnTx/>
                                                    <a:uFillTx/>
                                                  </a:rPr>
                                                  <m:t>+</m:t>
                                                </m:r>
                                                <m:sSup>
                                                  <m:sSupPr>
                                                    <m:ctrlPr>
                                                      <a:rPr kumimoji="0" lang="en-US" sz="2800" b="0" u="none" strike="noStrike" kern="1200" cap="none" spc="0" normalizeH="0" baseline="0" noProof="0">
                                                        <a:ln>
                                                          <a:noFill/>
                                                        </a:ln>
                                                        <a:solidFill>
                                                          <a:schemeClr val="bg1"/>
                                                        </a:solidFill>
                                                        <a:effectLst/>
                                                        <a:uLnTx/>
                                                        <a:uFillTx/>
                                                      </a:rPr>
                                                    </m:ctrlPr>
                                                  </m:sSupPr>
                                                  <m:e>
                                                    <m:r>
                                                      <a:rPr kumimoji="0" lang="en-GB" sz="2800" b="0" u="none" strike="noStrike" kern="1200" cap="none" spc="0" normalizeH="0" baseline="0" noProof="0">
                                                        <a:ln>
                                                          <a:noFill/>
                                                        </a:ln>
                                                        <a:solidFill>
                                                          <a:schemeClr val="bg1"/>
                                                        </a:solidFill>
                                                        <a:effectLst/>
                                                        <a:uLnTx/>
                                                        <a:uFillTx/>
                                                      </a:rPr>
                                                      <m:t>𝑠𝑑𝐹𝐶</m:t>
                                                    </m:r>
                                                  </m:e>
                                                  <m:sup>
                                                    <m:r>
                                                      <a:rPr kumimoji="0" lang="en-GB" sz="2800" b="0" u="none" strike="noStrike" kern="1200" cap="none" spc="0" normalizeH="0" baseline="0" noProof="0">
                                                        <a:ln>
                                                          <a:noFill/>
                                                        </a:ln>
                                                        <a:solidFill>
                                                          <a:schemeClr val="bg1"/>
                                                        </a:solidFill>
                                                        <a:effectLst/>
                                                        <a:uLnTx/>
                                                        <a:uFillTx/>
                                                      </a:rPr>
                                                      <m:t>2</m:t>
                                                    </m:r>
                                                  </m:sup>
                                                </m:sSup>
                                                <m:r>
                                                  <a:rPr kumimoji="0" lang="nl-NL" sz="2800" b="0" u="none" strike="noStrike" kern="1200" cap="none" spc="0" normalizeH="0" baseline="0" noProof="0">
                                                    <a:ln>
                                                      <a:noFill/>
                                                    </a:ln>
                                                    <a:solidFill>
                                                      <a:schemeClr val="bg1"/>
                                                    </a:solidFill>
                                                    <a:effectLst/>
                                                    <a:uLnTx/>
                                                    <a:uFillTx/>
                                                  </a:rPr>
                                                  <m:t>+…</m:t>
                                                </m:r>
                                              </m:e>
                                            </m:rad>
                                          </m:num>
                                          <m:den>
                                            <m:sSup>
                                              <m:sSupPr>
                                                <m:ctrlPr>
                                                  <a:rPr kumimoji="0" lang="en-US" sz="2800" b="0" u="none" strike="noStrike" kern="1200" cap="none" spc="0" normalizeH="0" baseline="0" noProof="0">
                                                    <a:ln>
                                                      <a:noFill/>
                                                    </a:ln>
                                                    <a:solidFill>
                                                      <a:schemeClr val="bg1"/>
                                                    </a:solidFill>
                                                    <a:effectLst/>
                                                    <a:uLnTx/>
                                                    <a:uFillTx/>
                                                  </a:rPr>
                                                </m:ctrlPr>
                                              </m:sSupPr>
                                              <m:e>
                                                <m:d>
                                                  <m:dPr>
                                                    <m:ctrlPr>
                                                      <a:rPr kumimoji="0" lang="en-US" sz="2800" b="0" u="none" strike="noStrike" kern="1200" cap="none" spc="0" normalizeH="0" baseline="0" noProof="0">
                                                        <a:ln>
                                                          <a:noFill/>
                                                        </a:ln>
                                                        <a:solidFill>
                                                          <a:schemeClr val="bg1"/>
                                                        </a:solidFill>
                                                        <a:effectLst/>
                                                        <a:uLnTx/>
                                                        <a:uFillTx/>
                                                      </a:rPr>
                                                    </m:ctrlPr>
                                                  </m:dPr>
                                                  <m:e>
                                                    <m:r>
                                                      <a:rPr kumimoji="0" lang="en-GB" sz="2800" b="0" u="none" strike="noStrike" kern="1200" cap="none" spc="0" normalizeH="0" baseline="0" noProof="0">
                                                        <a:ln>
                                                          <a:noFill/>
                                                        </a:ln>
                                                        <a:solidFill>
                                                          <a:schemeClr val="bg1"/>
                                                        </a:solidFill>
                                                        <a:effectLst/>
                                                        <a:uLnTx/>
                                                        <a:uFillTx/>
                                                      </a:rPr>
                                                      <m:t>1+</m:t>
                                                    </m:r>
                                                    <m:r>
                                                      <a:rPr kumimoji="0" lang="en-GB" sz="2800" b="0" u="none" strike="noStrike" kern="1200" cap="none" spc="0" normalizeH="0" baseline="0" noProof="0">
                                                        <a:ln>
                                                          <a:noFill/>
                                                        </a:ln>
                                                        <a:solidFill>
                                                          <a:schemeClr val="bg1"/>
                                                        </a:solidFill>
                                                        <a:effectLst/>
                                                        <a:uLnTx/>
                                                        <a:uFillTx/>
                                                      </a:rPr>
                                                      <m:t>𝑟</m:t>
                                                    </m:r>
                                                  </m:e>
                                                </m:d>
                                              </m:e>
                                              <m:sup>
                                                <m:r>
                                                  <a:rPr kumimoji="0" lang="en-GB" sz="2800" b="0" u="none" strike="noStrike" kern="1200" cap="none" spc="0" normalizeH="0" baseline="0" noProof="0">
                                                    <a:ln>
                                                      <a:noFill/>
                                                    </a:ln>
                                                    <a:solidFill>
                                                      <a:schemeClr val="bg1"/>
                                                    </a:solidFill>
                                                    <a:effectLst/>
                                                    <a:uLnTx/>
                                                    <a:uFillTx/>
                                                  </a:rPr>
                                                  <m:t>𝑡</m:t>
                                                </m:r>
                                              </m:sup>
                                            </m:sSup>
                                          </m:den>
                                        </m:f>
                                      </m:e>
                                    </m:nary>
                                  </m:num>
                                  <m:den>
                                    <m:nary>
                                      <m:naryPr>
                                        <m:chr m:val="∑"/>
                                        <m:limLoc m:val="undOvr"/>
                                        <m:ctrlPr>
                                          <a:rPr kumimoji="0" lang="en-US" sz="2800" b="0" u="none" strike="noStrike" kern="1200" cap="none" spc="0" normalizeH="0" baseline="0" noProof="0">
                                            <a:ln>
                                              <a:noFill/>
                                            </a:ln>
                                            <a:solidFill>
                                              <a:schemeClr val="bg1"/>
                                            </a:solidFill>
                                            <a:effectLst/>
                                            <a:uLnTx/>
                                            <a:uFillTx/>
                                          </a:rPr>
                                        </m:ctrlPr>
                                      </m:naryPr>
                                      <m:sub>
                                        <m:r>
                                          <a:rPr kumimoji="0" lang="en-GB" sz="2800" b="0" u="none" strike="noStrike" kern="1200" cap="none" spc="0" normalizeH="0" baseline="0" noProof="0">
                                            <a:ln>
                                              <a:noFill/>
                                            </a:ln>
                                            <a:solidFill>
                                              <a:schemeClr val="bg1"/>
                                            </a:solidFill>
                                            <a:effectLst/>
                                            <a:uLnTx/>
                                            <a:uFillTx/>
                                          </a:rPr>
                                          <m:t>0</m:t>
                                        </m:r>
                                      </m:sub>
                                      <m:sup>
                                        <m:r>
                                          <a:rPr kumimoji="0" lang="en-GB" sz="2800" b="0" u="none" strike="noStrike" kern="1200" cap="none" spc="0" normalizeH="0" baseline="0" noProof="0">
                                            <a:ln>
                                              <a:noFill/>
                                            </a:ln>
                                            <a:solidFill>
                                              <a:schemeClr val="bg1"/>
                                            </a:solidFill>
                                            <a:effectLst/>
                                            <a:uLnTx/>
                                            <a:uFillTx/>
                                          </a:rPr>
                                          <m:t>𝜏</m:t>
                                        </m:r>
                                      </m:sup>
                                      <m:e>
                                        <m:f>
                                          <m:fPr>
                                            <m:ctrlPr>
                                              <a:rPr kumimoji="0" lang="en-US" sz="2800" b="0" u="none" strike="noStrike" kern="1200" cap="none" spc="0" normalizeH="0" baseline="0" noProof="0">
                                                <a:ln>
                                                  <a:noFill/>
                                                </a:ln>
                                                <a:solidFill>
                                                  <a:schemeClr val="bg1"/>
                                                </a:solidFill>
                                                <a:effectLst/>
                                                <a:uLnTx/>
                                                <a:uFillTx/>
                                              </a:rPr>
                                            </m:ctrlPr>
                                          </m:fPr>
                                          <m:num>
                                            <m:r>
                                              <a:rPr kumimoji="0" lang="en-GB" sz="2800" b="0" u="none" strike="noStrike" kern="1200" cap="none" spc="0" normalizeH="0" baseline="0" noProof="0">
                                                <a:ln>
                                                  <a:noFill/>
                                                </a:ln>
                                                <a:solidFill>
                                                  <a:schemeClr val="bg1"/>
                                                </a:solidFill>
                                                <a:effectLst/>
                                                <a:uLnTx/>
                                                <a:uFillTx/>
                                              </a:rPr>
                                              <m:t>1</m:t>
                                            </m:r>
                                          </m:num>
                                          <m:den>
                                            <m:sSup>
                                              <m:sSupPr>
                                                <m:ctrlPr>
                                                  <a:rPr kumimoji="0" lang="en-US" sz="2800" b="0" u="none" strike="noStrike" kern="1200" cap="none" spc="0" normalizeH="0" baseline="0" noProof="0">
                                                    <a:ln>
                                                      <a:noFill/>
                                                    </a:ln>
                                                    <a:solidFill>
                                                      <a:schemeClr val="bg1"/>
                                                    </a:solidFill>
                                                    <a:effectLst/>
                                                    <a:uLnTx/>
                                                    <a:uFillTx/>
                                                  </a:rPr>
                                                </m:ctrlPr>
                                              </m:sSupPr>
                                              <m:e>
                                                <m:d>
                                                  <m:dPr>
                                                    <m:ctrlPr>
                                                      <a:rPr kumimoji="0" lang="en-US" sz="2800" b="0" u="none" strike="noStrike" kern="1200" cap="none" spc="0" normalizeH="0" baseline="0" noProof="0">
                                                        <a:ln>
                                                          <a:noFill/>
                                                        </a:ln>
                                                        <a:solidFill>
                                                          <a:schemeClr val="bg1"/>
                                                        </a:solidFill>
                                                        <a:effectLst/>
                                                        <a:uLnTx/>
                                                        <a:uFillTx/>
                                                      </a:rPr>
                                                    </m:ctrlPr>
                                                  </m:dPr>
                                                  <m:e>
                                                    <m:r>
                                                      <a:rPr kumimoji="0" lang="en-GB" sz="2800" b="0" u="none" strike="noStrike" kern="1200" cap="none" spc="0" normalizeH="0" baseline="0" noProof="0">
                                                        <a:ln>
                                                          <a:noFill/>
                                                        </a:ln>
                                                        <a:solidFill>
                                                          <a:schemeClr val="bg1"/>
                                                        </a:solidFill>
                                                        <a:effectLst/>
                                                        <a:uLnTx/>
                                                        <a:uFillTx/>
                                                      </a:rPr>
                                                      <m:t>1+</m:t>
                                                    </m:r>
                                                    <m:r>
                                                      <a:rPr kumimoji="0" lang="en-GB" sz="2800" b="0" u="none" strike="noStrike" kern="1200" cap="none" spc="0" normalizeH="0" baseline="0" noProof="0">
                                                        <a:ln>
                                                          <a:noFill/>
                                                        </a:ln>
                                                        <a:solidFill>
                                                          <a:schemeClr val="bg1"/>
                                                        </a:solidFill>
                                                        <a:effectLst/>
                                                        <a:uLnTx/>
                                                        <a:uFillTx/>
                                                      </a:rPr>
                                                      <m:t>𝑟</m:t>
                                                    </m:r>
                                                  </m:e>
                                                </m:d>
                                              </m:e>
                                              <m:sup>
                                                <m:r>
                                                  <a:rPr kumimoji="0" lang="en-GB" sz="2800" b="0" u="none" strike="noStrike" kern="1200" cap="none" spc="0" normalizeH="0" baseline="0" noProof="0">
                                                    <a:ln>
                                                      <a:noFill/>
                                                    </a:ln>
                                                    <a:solidFill>
                                                      <a:schemeClr val="bg1"/>
                                                    </a:solidFill>
                                                    <a:effectLst/>
                                                    <a:uLnTx/>
                                                    <a:uFillTx/>
                                                  </a:rPr>
                                                  <m:t>𝑡</m:t>
                                                </m:r>
                                              </m:sup>
                                            </m:sSup>
                                          </m:den>
                                        </m:f>
                                      </m:e>
                                    </m:nary>
                                  </m:den>
                                </m:f>
                              </m:oMath>
                            </m:oMathPara>
                          </a14:m>
                          <a:endParaRPr lang="en-GB" sz="2800" b="0" i="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txBody>
                      <a:tcPr marL="68580" marR="68580" marT="0" marB="0"/>
                    </a:tc>
                    <a:extLst>
                      <a:ext uri="{0D108BD9-81ED-4DB2-BD59-A6C34878D82A}">
                        <a16:rowId xmlns:a16="http://schemas.microsoft.com/office/drawing/2014/main" val="2834718433"/>
                      </a:ext>
                    </a:extLst>
                  </a:tr>
                </a:tbl>
              </a:graphicData>
            </a:graphic>
          </p:graphicFrame>
        </mc:Choice>
        <mc:Fallback>
          <p:graphicFrame>
            <p:nvGraphicFramePr>
              <p:cNvPr id="4" name="Table 3">
                <a:extLst>
                  <a:ext uri="{FF2B5EF4-FFF2-40B4-BE49-F238E27FC236}">
                    <a16:creationId xmlns:a16="http://schemas.microsoft.com/office/drawing/2014/main" id="{AF72796E-D2D2-4579-60DC-17A87F875FC3}"/>
                  </a:ext>
                </a:extLst>
              </p:cNvPr>
              <p:cNvGraphicFramePr>
                <a:graphicFrameLocks noGrp="1"/>
              </p:cNvGraphicFramePr>
              <p:nvPr>
                <p:extLst>
                  <p:ext uri="{D42A27DB-BD31-4B8C-83A1-F6EECF244321}">
                    <p14:modId xmlns:p14="http://schemas.microsoft.com/office/powerpoint/2010/main" val="422549050"/>
                  </p:ext>
                </p:extLst>
              </p:nvPr>
            </p:nvGraphicFramePr>
            <p:xfrm>
              <a:off x="736768" y="2096738"/>
              <a:ext cx="16439884" cy="7510724"/>
            </p:xfrm>
            <a:graphic>
              <a:graphicData uri="http://schemas.openxmlformats.org/drawingml/2006/table">
                <a:tbl>
                  <a:tblPr firstCol="1">
                    <a:tableStyleId>{125E5076-3810-47DD-B79F-674D7AD40C01}</a:tableStyleId>
                  </a:tblPr>
                  <a:tblGrid>
                    <a:gridCol w="5087835">
                      <a:extLst>
                        <a:ext uri="{9D8B030D-6E8A-4147-A177-3AD203B41FA5}">
                          <a16:colId xmlns:a16="http://schemas.microsoft.com/office/drawing/2014/main" val="844207396"/>
                        </a:ext>
                      </a:extLst>
                    </a:gridCol>
                    <a:gridCol w="11352049">
                      <a:extLst>
                        <a:ext uri="{9D8B030D-6E8A-4147-A177-3AD203B41FA5}">
                          <a16:colId xmlns:a16="http://schemas.microsoft.com/office/drawing/2014/main" val="2804227216"/>
                        </a:ext>
                      </a:extLst>
                    </a:gridCol>
                  </a:tblGrid>
                  <a:tr h="1496486">
                    <a:tc>
                      <a:txBody>
                        <a:bodyPr/>
                        <a:lstStyle/>
                        <a:p>
                          <a:r>
                            <a:rPr lang="en-GB" sz="2400" dirty="0">
                              <a:solidFill>
                                <a:schemeClr val="bg1"/>
                              </a:solidFill>
                            </a:rPr>
                            <a:t>Net present value of expenses</a:t>
                          </a:r>
                        </a:p>
                      </a:txBody>
                      <a:tcPr anchor="ctr"/>
                    </a:tc>
                    <a:tc>
                      <a:txBody>
                        <a:bodyPr/>
                        <a:lstStyle/>
                        <a:p>
                          <a:endParaRPr lang="en-US"/>
                        </a:p>
                      </a:txBody>
                      <a:tcPr marL="68580" marR="68580" marT="0" marB="0">
                        <a:blipFill>
                          <a:blip r:embed="rId2"/>
                          <a:stretch>
                            <a:fillRect l="-44820" b="-402439"/>
                          </a:stretch>
                        </a:blipFill>
                      </a:tcPr>
                    </a:tc>
                    <a:extLst>
                      <a:ext uri="{0D108BD9-81ED-4DB2-BD59-A6C34878D82A}">
                        <a16:rowId xmlns:a16="http://schemas.microsoft.com/office/drawing/2014/main" val="406612662"/>
                      </a:ext>
                    </a:extLst>
                  </a:tr>
                  <a:tr h="959286">
                    <a:tc>
                      <a:txBody>
                        <a:bodyPr/>
                        <a:lstStyle/>
                        <a:p>
                          <a:r>
                            <a:rPr lang="en-GB" sz="2400" dirty="0">
                              <a:solidFill>
                                <a:schemeClr val="bg1"/>
                              </a:solidFill>
                            </a:rPr>
                            <a:t>Net present value of benefits</a:t>
                          </a:r>
                        </a:p>
                      </a:txBody>
                      <a:tcPr anchor="ctr"/>
                    </a:tc>
                    <a:tc>
                      <a:txBody>
                        <a:bodyPr/>
                        <a:lstStyle/>
                        <a:p>
                          <a:endParaRPr lang="en-US"/>
                        </a:p>
                      </a:txBody>
                      <a:tcPr marL="68580" marR="68580" marT="0" marB="0">
                        <a:blipFill>
                          <a:blip r:embed="rId2"/>
                          <a:stretch>
                            <a:fillRect l="-44820" t="-156688" b="-530573"/>
                          </a:stretch>
                        </a:blipFill>
                      </a:tcPr>
                    </a:tc>
                    <a:extLst>
                      <a:ext uri="{0D108BD9-81ED-4DB2-BD59-A6C34878D82A}">
                        <a16:rowId xmlns:a16="http://schemas.microsoft.com/office/drawing/2014/main" val="3657282189"/>
                      </a:ext>
                    </a:extLst>
                  </a:tr>
                  <a:tr h="1501426">
                    <a:tc>
                      <a:txBody>
                        <a:bodyPr/>
                        <a:lstStyle/>
                        <a:p>
                          <a:r>
                            <a:rPr lang="en-GB" sz="2400" dirty="0">
                              <a:solidFill>
                                <a:schemeClr val="bg1"/>
                              </a:solidFill>
                            </a:rPr>
                            <a:t>Break-even point</a:t>
                          </a:r>
                        </a:p>
                      </a:txBody>
                      <a:tcPr anchor="ctr"/>
                    </a:tc>
                    <a:tc>
                      <a:txBody>
                        <a:bodyPr/>
                        <a:lstStyle/>
                        <a:p>
                          <a:endParaRPr lang="en-US"/>
                        </a:p>
                      </a:txBody>
                      <a:tcPr marL="68580" marR="68580" marT="0" marB="0">
                        <a:blipFill>
                          <a:blip r:embed="rId2"/>
                          <a:stretch>
                            <a:fillRect l="-44820" t="-163158" b="-237247"/>
                          </a:stretch>
                        </a:blipFill>
                      </a:tcPr>
                    </a:tc>
                    <a:extLst>
                      <a:ext uri="{0D108BD9-81ED-4DB2-BD59-A6C34878D82A}">
                        <a16:rowId xmlns:a16="http://schemas.microsoft.com/office/drawing/2014/main" val="3535990919"/>
                      </a:ext>
                    </a:extLst>
                  </a:tr>
                  <a:tr h="1282128">
                    <a:tc>
                      <a:txBody>
                        <a:bodyPr/>
                        <a:lstStyle/>
                        <a:p>
                          <a:r>
                            <a:rPr lang="en-GB" sz="2400" dirty="0">
                              <a:solidFill>
                                <a:schemeClr val="bg1"/>
                              </a:solidFill>
                            </a:rPr>
                            <a:t>Levelised cost – mean (LC)</a:t>
                          </a:r>
                        </a:p>
                      </a:txBody>
                      <a:tcPr anchor="ctr"/>
                    </a:tc>
                    <a:tc>
                      <a:txBody>
                        <a:bodyPr/>
                        <a:lstStyle/>
                        <a:p>
                          <a:endParaRPr lang="en-US"/>
                        </a:p>
                      </a:txBody>
                      <a:tcPr marL="68580" marR="68580" marT="0" marB="0">
                        <a:blipFill>
                          <a:blip r:embed="rId2"/>
                          <a:stretch>
                            <a:fillRect l="-44820" t="-308057" b="-177725"/>
                          </a:stretch>
                        </a:blipFill>
                      </a:tcPr>
                    </a:tc>
                    <a:extLst>
                      <a:ext uri="{0D108BD9-81ED-4DB2-BD59-A6C34878D82A}">
                        <a16:rowId xmlns:a16="http://schemas.microsoft.com/office/drawing/2014/main" val="1802144305"/>
                      </a:ext>
                    </a:extLst>
                  </a:tr>
                  <a:tr h="22713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bg1"/>
                              </a:solidFill>
                            </a:rPr>
                            <a:t>Levelised cost – </a:t>
                          </a:r>
                          <a:r>
                            <a:rPr lang="en-GB" sz="2400" dirty="0" err="1">
                              <a:solidFill>
                                <a:schemeClr val="bg1"/>
                              </a:solidFill>
                            </a:rPr>
                            <a:t>st.dev</a:t>
                          </a:r>
                          <a:r>
                            <a:rPr lang="en-GB" sz="2400" dirty="0">
                              <a:solidFill>
                                <a:schemeClr val="bg1"/>
                              </a:solidFill>
                            </a:rPr>
                            <a:t> (LC)</a:t>
                          </a:r>
                        </a:p>
                      </a:txBody>
                      <a:tcPr anchor="ctr"/>
                    </a:tc>
                    <a:tc>
                      <a:txBody>
                        <a:bodyPr/>
                        <a:lstStyle/>
                        <a:p>
                          <a:endParaRPr lang="en-US"/>
                        </a:p>
                      </a:txBody>
                      <a:tcPr marL="68580" marR="68580" marT="0" marB="0">
                        <a:blipFill>
                          <a:blip r:embed="rId2"/>
                          <a:stretch>
                            <a:fillRect l="-44820" t="-230831" b="-536"/>
                          </a:stretch>
                        </a:blipFill>
                      </a:tcPr>
                    </a:tc>
                    <a:extLst>
                      <a:ext uri="{0D108BD9-81ED-4DB2-BD59-A6C34878D82A}">
                        <a16:rowId xmlns:a16="http://schemas.microsoft.com/office/drawing/2014/main" val="2834718433"/>
                      </a:ext>
                    </a:extLst>
                  </a:tr>
                </a:tbl>
              </a:graphicData>
            </a:graphic>
          </p:graphicFrame>
        </mc:Fallback>
      </mc:AlternateContent>
    </p:spTree>
    <p:extLst>
      <p:ext uri="{BB962C8B-B14F-4D97-AF65-F5344CB8AC3E}">
        <p14:creationId xmlns:p14="http://schemas.microsoft.com/office/powerpoint/2010/main" val="4015746322"/>
      </p:ext>
    </p:extLst>
  </p:cSld>
  <p:clrMapOvr>
    <a:masterClrMapping/>
  </p:clrMapOvr>
</p:sld>
</file>

<file path=ppt/theme/theme1.xml><?xml version="1.0" encoding="utf-8"?>
<a:theme xmlns:a="http://schemas.openxmlformats.org/drawingml/2006/main" name="Office Theme">
  <a:themeElements>
    <a:clrScheme name="Cambridge Econometrics">
      <a:dk1>
        <a:srgbClr val="000000"/>
      </a:dk1>
      <a:lt1>
        <a:srgbClr val="FFFFFF"/>
      </a:lt1>
      <a:dk2>
        <a:srgbClr val="0B1F2C"/>
      </a:dk2>
      <a:lt2>
        <a:srgbClr val="009FE3"/>
      </a:lt2>
      <a:accent1>
        <a:srgbClr val="0070C0"/>
      </a:accent1>
      <a:accent2>
        <a:srgbClr val="26C0BC"/>
      </a:accent2>
      <a:accent3>
        <a:srgbClr val="909090"/>
      </a:accent3>
      <a:accent4>
        <a:srgbClr val="AAB71D"/>
      </a:accent4>
      <a:accent5>
        <a:srgbClr val="C5446E"/>
      </a:accent5>
      <a:accent6>
        <a:srgbClr val="800080"/>
      </a:accent6>
      <a:hlink>
        <a:srgbClr val="0563C1"/>
      </a:hlink>
      <a:folHlink>
        <a:srgbClr val="954F72"/>
      </a:folHlink>
    </a:clrScheme>
    <a:fontScheme name="Custom 70">
      <a:majorFont>
        <a:latin typeface="Kaleko 105 Round"/>
        <a:ea typeface=""/>
        <a:cs typeface=""/>
      </a:majorFont>
      <a:minorFont>
        <a:latin typeface="Arial"/>
        <a:ea typeface=""/>
        <a:cs typeface=""/>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Master PowerPoint Template.potx" id="{283BC19F-D16A-4DAD-BF3B-47A1B9E1F743}" vid="{567FD7FE-849E-43C8-B58C-FF84217C4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 Master PowerPoint Template</Template>
  <TotalTime>1504</TotalTime>
  <Words>1928</Words>
  <Application>Microsoft Office PowerPoint</Application>
  <PresentationFormat>Custom</PresentationFormat>
  <Paragraphs>239</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Arial</vt:lpstr>
      <vt:lpstr>Arial Rounded MT Bold</vt:lpstr>
      <vt:lpstr>Cambria Math</vt:lpstr>
      <vt:lpstr>Kaleko 105 Round</vt:lpstr>
      <vt:lpstr>Wingdings</vt:lpstr>
      <vt:lpstr>Office Theme</vt:lpstr>
      <vt:lpstr>E3ME-FTT Summerschool</vt:lpstr>
      <vt:lpstr>Contents</vt:lpstr>
      <vt:lpstr>Introduction to FTT</vt:lpstr>
      <vt:lpstr>What is FTT?</vt:lpstr>
      <vt:lpstr>How does FTT work?</vt:lpstr>
      <vt:lpstr>Why do we use FTT?</vt:lpstr>
      <vt:lpstr>Mathematical Framework</vt:lpstr>
      <vt:lpstr>Theoretical framework</vt:lpstr>
      <vt:lpstr>Levelised cost</vt:lpstr>
      <vt:lpstr>Investor preferences</vt:lpstr>
      <vt:lpstr>Imperfect preferences</vt:lpstr>
      <vt:lpstr>Market share dynamics</vt:lpstr>
      <vt:lpstr>Market share dynamics</vt:lpstr>
      <vt:lpstr>Wright’s Law</vt:lpstr>
      <vt:lpstr>Calibrating FTT</vt:lpstr>
      <vt:lpstr>Calibrating FTT</vt:lpstr>
      <vt:lpstr>Feedbacks to/from E3ME</vt:lpstr>
      <vt:lpstr>Feedbacks</vt:lpstr>
      <vt:lpstr>Connecting E3ME and FTT</vt:lpstr>
      <vt:lpstr>15 minute break</vt:lpstr>
      <vt:lpstr>Policy options</vt:lpstr>
      <vt:lpstr>FTT allows for a range of policies</vt:lpstr>
      <vt:lpstr>FTT allows for a range of policies</vt:lpstr>
      <vt:lpstr>Scenario design</vt:lpstr>
      <vt:lpstr>How does one design a scenario?</vt:lpstr>
      <vt:lpstr>FTT Stand-alone</vt:lpstr>
      <vt:lpstr>FTT community</vt:lpstr>
      <vt:lpstr>Folder structure</vt:lpstr>
      <vt:lpstr>Using the front-end</vt:lpstr>
      <vt:lpstr>Using the run script</vt:lpstr>
      <vt:lpstr>Hands-on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Pim Vercoulen</dc:creator>
  <cp:lastModifiedBy>Pim Vercoulen</cp:lastModifiedBy>
  <cp:revision>29</cp:revision>
  <dcterms:created xsi:type="dcterms:W3CDTF">2023-05-25T10:13:02Z</dcterms:created>
  <dcterms:modified xsi:type="dcterms:W3CDTF">2023-05-26T15:47:28Z</dcterms:modified>
</cp:coreProperties>
</file>